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3" r:id="rId4"/>
    <p:sldId id="266" r:id="rId5"/>
    <p:sldId id="257" r:id="rId6"/>
    <p:sldId id="258" r:id="rId7"/>
    <p:sldId id="264" r:id="rId8"/>
    <p:sldId id="265" r:id="rId9"/>
    <p:sldId id="260" r:id="rId10"/>
    <p:sldId id="261" r:id="rId1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C5"/>
    <a:srgbClr val="EFD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D0819-85B2-41BE-9E01-A7FA7B766D26}" v="57" dt="2026-01-20T07:58:39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>
        <p:scale>
          <a:sx n="94" d="100"/>
          <a:sy n="94" d="100"/>
        </p:scale>
        <p:origin x="1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53A4B-148D-4248-BE22-9F8D4F649DEF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13A52-7926-44F5-A760-44E1A0262BF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4064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609E-A649-FBF5-2362-32A451775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D05C7-A270-E4D6-CC42-14A2AAADB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5D085-5E88-82FA-13E7-E0B8DD49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AF0FE-72B9-9399-76C4-ADD77FB7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9775D-D8F3-32A4-EB3D-2B03C001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4714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9619-27AD-AF62-3797-DF424DF3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C6ECE-ADBF-0308-2286-057420DEA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92E90-D54E-7E89-D718-378751DB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8CA4F-4409-C5ED-7265-03289BE4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FEE05-C6C7-6749-2FA8-BA776B37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46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0EAE6-8B62-29DC-0574-0097E2DD7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6FF83-C768-6685-3EFA-E39B96BF4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E6325-3206-F967-8689-9ACD3970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FC8EC-EC0A-29D3-87D4-0FBEB505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E278C-3E4B-45C2-85EA-3BBD04AB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802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6C70-66E6-E413-0245-9D5D0EE8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39AC-30BA-7FA4-EE7F-A2CCFABAB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09BBF-E141-69A2-A8C2-901C9F1E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DD94B-084E-C7CF-699B-E4F7EA33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FA44C-27FF-7139-1B71-6BA26AF3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8398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50DD-2BA9-65E4-5015-9E9E94E4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26930-B1B4-90B1-E9C5-04CDF6740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B7CC2-4AAB-84AA-D181-972D14C3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30914-F82E-2B4D-0318-8ECD8F94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10FC5-5CF4-C2AF-BD64-C1C0DDA3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17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A2CF-1670-C176-209F-F70BDA0C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B9BA7-E7A7-9840-B76A-4209B2249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2C8CF-4EA2-A7EA-2EA2-D4DC2778F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3621-1976-0B36-2352-938F23C9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0976A-EC4B-70E4-7AF6-E6339D46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53E58-7240-2E11-DF6F-2FD384FF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2722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7D95E-F10C-5B9B-BA83-65DBCA37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CD9AA-7585-4AF8-5E17-A87AAA2F7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4133F-776F-3BE4-8926-078CD5966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6CEBB-2F6F-88C4-A662-853395E3C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2785EA-908F-3FE6-57FA-17DF50906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C6162-8B32-19EC-C33D-8012EE2C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22A10-3914-74AB-2C92-C97AB3EB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0651C4-7F44-3513-693A-7F38DF1A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908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25B6-A1F4-0FE4-6EE2-7F9E1BA9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B7087-195A-31B3-4F15-E891BF8A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92E88-1B98-DE6E-D64B-4F7D1C0C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D39F3-2257-F8BD-F142-56B3A9DE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412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0814D6-E43C-2FCD-DA54-FBDF8524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00A84-5A69-6703-75D8-AB60D30E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455C8-66D2-AB0E-F44F-26AF8E45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9974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267F-6B0C-A735-8823-F7AE63F8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D8C79-3D3E-34AC-2E77-324AA055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069EF-90D3-FC56-246C-A6DA12D1D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D4677-4BB2-7D57-8C1C-13416B21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B58ED-9256-5C5B-3222-239F57FC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2D52E-0B19-31E1-1FD6-F54B2C23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6615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1027-B01C-8E74-5C71-E18586A3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56D46F-E43C-405F-FF9D-09F0432EC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7608E-5CAA-A959-6E4E-6235286A5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70157-BA1F-6501-98CC-7307C715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C8D66-9598-EF86-C8D4-157DF87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FBCB6-B3B8-6FA3-CD84-4E33F40B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030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917E9-63ED-E998-F969-744C651F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F407D-132F-7957-3C6A-DB9FE62F9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82EDD-5965-7D2D-E07A-EAC9F53E7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9CA258-D4F8-4C37-A707-BB487FE5C836}" type="datetimeFigureOut">
              <a:rPr lang="en-CH" smtClean="0"/>
              <a:t>19.01.2026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A66A4-15D6-F5B2-1FD5-65AA5A119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3FCAC-1B04-37A3-4F7A-52D68E084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F029C4-CA71-4A04-A688-62BBFF9321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1647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6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15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933D-C0A2-D432-1566-97EE3D536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SNSPD fabrication process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81850-D7F7-BEE2-E30C-F4F788568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Alexandre Hennessy, Vagelis </a:t>
            </a:r>
            <a:r>
              <a:rPr lang="en-GB" dirty="0" err="1"/>
              <a:t>Gkougkousis</a:t>
            </a:r>
            <a:endParaRPr lang="en-GB" dirty="0"/>
          </a:p>
          <a:p>
            <a:r>
              <a:rPr lang="en-GB" dirty="0"/>
              <a:t>20/01/2026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6031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247603-0FEB-60A4-6C46-D4D30E3F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10515600" cy="1325563"/>
          </a:xfrm>
        </p:spPr>
        <p:txBody>
          <a:bodyPr/>
          <a:lstStyle/>
          <a:p>
            <a:r>
              <a:rPr lang="en-GB" b="1" dirty="0"/>
              <a:t>Lithography &amp; Etching:</a:t>
            </a:r>
            <a:endParaRPr lang="en-CH" b="1" dirty="0"/>
          </a:p>
        </p:txBody>
      </p:sp>
      <p:pic>
        <p:nvPicPr>
          <p:cNvPr id="2052" name="Picture 4" descr="Raith EBPG5200 plus – Ebeam tool ‒ Center of MicroNanoTechnology CMi ‐ EPFL">
            <a:extLst>
              <a:ext uri="{FF2B5EF4-FFF2-40B4-BE49-F238E27FC236}">
                <a16:creationId xmlns:a16="http://schemas.microsoft.com/office/drawing/2014/main" id="{86A7230A-61B1-1D99-6E2E-16FFCC33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77" y="0"/>
            <a:ext cx="4301723" cy="36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896502-67BF-324C-8926-2A7BE7DC403E}"/>
              </a:ext>
            </a:extLst>
          </p:cNvPr>
          <p:cNvSpPr txBox="1"/>
          <p:nvPr/>
        </p:nvSpPr>
        <p:spPr>
          <a:xfrm>
            <a:off x="10100659" y="3695991"/>
            <a:ext cx="2091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i="1" dirty="0"/>
              <a:t>Raith EBPG5000+ at </a:t>
            </a:r>
            <a:r>
              <a:rPr lang="en-GB" sz="1400" i="1" dirty="0" err="1"/>
              <a:t>CMi</a:t>
            </a:r>
            <a:endParaRPr lang="en-CH" sz="1400" i="1" dirty="0"/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4FE15799-D852-9171-D4D4-2D99AF28E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230" y="1032263"/>
            <a:ext cx="3352800" cy="1885950"/>
          </a:xfrm>
          <a:prstGeom prst="rect">
            <a:avLst/>
          </a:prstGeom>
        </p:spPr>
      </p:pic>
      <p:pic>
        <p:nvPicPr>
          <p:cNvPr id="8" name="Graphic 1">
            <a:extLst>
              <a:ext uri="{FF2B5EF4-FFF2-40B4-BE49-F238E27FC236}">
                <a16:creationId xmlns:a16="http://schemas.microsoft.com/office/drawing/2014/main" id="{AB2DB270-903E-A7C9-1FDB-84E957ACD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14750" y="1032263"/>
            <a:ext cx="3352800" cy="1885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5FC6C-88BA-2209-C429-8FED3AD82348}"/>
              </a:ext>
            </a:extLst>
          </p:cNvPr>
          <p:cNvSpPr txBox="1"/>
          <p:nvPr/>
        </p:nvSpPr>
        <p:spPr>
          <a:xfrm>
            <a:off x="329231" y="3017232"/>
            <a:ext cx="3352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/>
              <a:t>Step 1: </a:t>
            </a:r>
            <a:r>
              <a:rPr lang="en-GB" sz="1400" dirty="0"/>
              <a:t>Spin coat a layer of resist onto the wafer. Typical thickness is around 2um for photo and e-beam resists</a:t>
            </a:r>
            <a:endParaRPr lang="en-CH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172BC-7F1A-8F17-3033-E57066BBF41D}"/>
              </a:ext>
            </a:extLst>
          </p:cNvPr>
          <p:cNvSpPr txBox="1"/>
          <p:nvPr/>
        </p:nvSpPr>
        <p:spPr>
          <a:xfrm>
            <a:off x="4014751" y="3017232"/>
            <a:ext cx="33528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/>
              <a:t>Step 2: </a:t>
            </a:r>
            <a:r>
              <a:rPr lang="en-GB" sz="1400" dirty="0"/>
              <a:t>Use either photolithography or electron beam lithography onto the resist. </a:t>
            </a:r>
            <a:r>
              <a:rPr lang="en-GB" sz="1400" dirty="0" err="1"/>
              <a:t>Photolitho</a:t>
            </a:r>
            <a:r>
              <a:rPr lang="en-GB" sz="1400" dirty="0"/>
              <a:t> has a </a:t>
            </a:r>
            <a:r>
              <a:rPr lang="en-GB" sz="1400" dirty="0" err="1"/>
              <a:t>precion</a:t>
            </a:r>
            <a:r>
              <a:rPr lang="en-GB" sz="1400" dirty="0"/>
              <a:t> down to 7um, e-beam has a precision on the order of 10nm</a:t>
            </a:r>
            <a:endParaRPr lang="en-CH" sz="1400" dirty="0"/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984AFF1D-4D4C-86CC-6C0F-28449DBD24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231" y="3243808"/>
            <a:ext cx="3352800" cy="1885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D3E755-3F4A-3645-2A63-45FB047E60D9}"/>
              </a:ext>
            </a:extLst>
          </p:cNvPr>
          <p:cNvSpPr txBox="1"/>
          <p:nvPr/>
        </p:nvSpPr>
        <p:spPr>
          <a:xfrm>
            <a:off x="329230" y="5228777"/>
            <a:ext cx="3352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/>
              <a:t>Step 3: </a:t>
            </a:r>
            <a:r>
              <a:rPr lang="en-GB" sz="1400" dirty="0"/>
              <a:t>Develop the exposed resist at a wet bench, removing the resist where the etching should remove material</a:t>
            </a:r>
            <a:endParaRPr lang="en-CH" sz="1400" dirty="0"/>
          </a:p>
        </p:txBody>
      </p:sp>
      <p:pic>
        <p:nvPicPr>
          <p:cNvPr id="13" name="Graphic 1">
            <a:extLst>
              <a:ext uri="{FF2B5EF4-FFF2-40B4-BE49-F238E27FC236}">
                <a16:creationId xmlns:a16="http://schemas.microsoft.com/office/drawing/2014/main" id="{6C260128-AD73-FD25-F351-5159F3990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14750" y="3243808"/>
            <a:ext cx="3352800" cy="18859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91E31A-550A-AD94-2F0E-A5569FD7C66E}"/>
              </a:ext>
            </a:extLst>
          </p:cNvPr>
          <p:cNvSpPr txBox="1"/>
          <p:nvPr/>
        </p:nvSpPr>
        <p:spPr>
          <a:xfrm>
            <a:off x="4014750" y="5228777"/>
            <a:ext cx="3352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/>
              <a:t>Step 4: </a:t>
            </a:r>
            <a:r>
              <a:rPr lang="en-GB" sz="1400" dirty="0"/>
              <a:t>Etch the material using either Reactive ion etching (small depth on the order of nm) or deep reactive ion etching (large depth on the order of um)</a:t>
            </a:r>
            <a:endParaRPr lang="en-CH" sz="1400" dirty="0"/>
          </a:p>
        </p:txBody>
      </p:sp>
      <p:pic>
        <p:nvPicPr>
          <p:cNvPr id="15" name="Graphic 1">
            <a:extLst>
              <a:ext uri="{FF2B5EF4-FFF2-40B4-BE49-F238E27FC236}">
                <a16:creationId xmlns:a16="http://schemas.microsoft.com/office/drawing/2014/main" id="{E9CFD63C-29D6-B920-A63C-300AB80A11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00269" y="3243808"/>
            <a:ext cx="3352800" cy="1885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F5EA29-2B3A-3BD5-74EB-049AD9009EE2}"/>
              </a:ext>
            </a:extLst>
          </p:cNvPr>
          <p:cNvSpPr txBox="1"/>
          <p:nvPr/>
        </p:nvSpPr>
        <p:spPr>
          <a:xfrm>
            <a:off x="7700268" y="5228776"/>
            <a:ext cx="335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/>
              <a:t>Step 5: </a:t>
            </a:r>
            <a:r>
              <a:rPr lang="en-GB" sz="1400" dirty="0"/>
              <a:t>Remove the resist at a wet bench and done !</a:t>
            </a:r>
            <a:endParaRPr lang="en-CH" sz="1400" dirty="0"/>
          </a:p>
        </p:txBody>
      </p:sp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id="{3E50A8B5-0BDA-C76F-36F7-1C81B8819DD4}"/>
              </a:ext>
            </a:extLst>
          </p:cNvPr>
          <p:cNvCxnSpPr/>
          <p:nvPr/>
        </p:nvCxnSpPr>
        <p:spPr>
          <a:xfrm flipH="1">
            <a:off x="2" y="6445229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25F6EC6-1EBB-7387-1662-4A52AD9DFBA1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9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F677666D-9650-2644-7B14-65D675E7A342}"/>
              </a:ext>
            </a:extLst>
          </p:cNvPr>
          <p:cNvSpPr txBox="1">
            <a:spLocks/>
          </p:cNvSpPr>
          <p:nvPr/>
        </p:nvSpPr>
        <p:spPr bwMode="auto">
          <a:xfrm>
            <a:off x="0" y="6540275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20/01/2026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ABF09A4-EFD6-6FF7-2280-7765EE54770C}"/>
              </a:ext>
            </a:extLst>
          </p:cNvPr>
          <p:cNvSpPr txBox="1">
            <a:spLocks/>
          </p:cNvSpPr>
          <p:nvPr/>
        </p:nvSpPr>
        <p:spPr bwMode="auto">
          <a:xfrm>
            <a:off x="3674390" y="6500530"/>
            <a:ext cx="4843220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5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F95B9F-D318-D2F8-6B16-F864EF7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5552396" cy="1325563"/>
          </a:xfrm>
        </p:spPr>
        <p:txBody>
          <a:bodyPr/>
          <a:lstStyle/>
          <a:p>
            <a:r>
              <a:rPr lang="en-GB" b="1" dirty="0"/>
              <a:t>Typical wafer layout:</a:t>
            </a:r>
            <a:endParaRPr lang="en-CH" b="1" dirty="0"/>
          </a:p>
        </p:txBody>
      </p:sp>
      <p:pic>
        <p:nvPicPr>
          <p:cNvPr id="6" name="Picture 5" descr="A red circle with blue lines&#10;&#10;AI-generated content may be incorrect.">
            <a:extLst>
              <a:ext uri="{FF2B5EF4-FFF2-40B4-BE49-F238E27FC236}">
                <a16:creationId xmlns:a16="http://schemas.microsoft.com/office/drawing/2014/main" id="{520B61DC-474C-9AD0-6A0B-BC8AE23645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7" t="8063" r="7157" b="10978"/>
          <a:stretch>
            <a:fillRect/>
          </a:stretch>
        </p:blipFill>
        <p:spPr>
          <a:xfrm>
            <a:off x="7125547" y="1055734"/>
            <a:ext cx="5066453" cy="48279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639AA8-253E-70A6-523E-68689301234E}"/>
              </a:ext>
            </a:extLst>
          </p:cNvPr>
          <p:cNvSpPr txBox="1"/>
          <p:nvPr/>
        </p:nvSpPr>
        <p:spPr>
          <a:xfrm>
            <a:off x="410459" y="5363881"/>
            <a:ext cx="36305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</a:rPr>
              <a:t>Test samples: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6"/>
                </a:solidFill>
              </a:rPr>
              <a:t>Single wires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6"/>
                </a:solidFill>
              </a:rPr>
              <a:t>Proximity effect measurements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6"/>
                </a:solidFill>
              </a:rPr>
              <a:t>2x2mm and 5x5mm films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H" dirty="0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B9EAFA9B-EA03-8F77-9168-32CE0D574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19934"/>
              </p:ext>
            </p:extLst>
          </p:nvPr>
        </p:nvGraphicFramePr>
        <p:xfrm>
          <a:off x="256974" y="1083196"/>
          <a:ext cx="2335100" cy="4079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9630">
                  <a:extLst>
                    <a:ext uri="{9D8B030D-6E8A-4147-A177-3AD203B41FA5}">
                      <a16:colId xmlns:a16="http://schemas.microsoft.com/office/drawing/2014/main" val="2761470654"/>
                    </a:ext>
                  </a:extLst>
                </a:gridCol>
                <a:gridCol w="1485470">
                  <a:extLst>
                    <a:ext uri="{9D8B030D-6E8A-4147-A177-3AD203B41FA5}">
                      <a16:colId xmlns:a16="http://schemas.microsoft.com/office/drawing/2014/main" val="2983889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Size (nm)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1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8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BM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14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BBB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FB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551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CB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88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KB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3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BB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82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RB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9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SB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34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LB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50890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BBBDF15-2BDA-E930-A3E7-F90C4842D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55726"/>
              </p:ext>
            </p:extLst>
          </p:nvPr>
        </p:nvGraphicFramePr>
        <p:xfrm>
          <a:off x="2686488" y="1083196"/>
          <a:ext cx="1850390" cy="2595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50390">
                  <a:extLst>
                    <a:ext uri="{9D8B030D-6E8A-4147-A177-3AD203B41FA5}">
                      <a16:colId xmlns:a16="http://schemas.microsoft.com/office/drawing/2014/main" val="166814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Wire Width(nm)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3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34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91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81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1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3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08318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2FAC2FA-A739-9297-3AF5-3EDBDCDEB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09259"/>
              </p:ext>
            </p:extLst>
          </p:nvPr>
        </p:nvGraphicFramePr>
        <p:xfrm>
          <a:off x="4622266" y="1083196"/>
          <a:ext cx="2084769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4769">
                  <a:extLst>
                    <a:ext uri="{9D8B030D-6E8A-4147-A177-3AD203B41FA5}">
                      <a16:colId xmlns:a16="http://schemas.microsoft.com/office/drawing/2014/main" val="166814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Filling Factor (%)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83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34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91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81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1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39999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513F61E2-8EA8-BA4E-4719-754F2CF272C2}"/>
              </a:ext>
            </a:extLst>
          </p:cNvPr>
          <p:cNvSpPr txBox="1"/>
          <p:nvPr/>
        </p:nvSpPr>
        <p:spPr>
          <a:xfrm>
            <a:off x="2806989" y="3880521"/>
            <a:ext cx="36305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SNSPDs: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~1600 in total (with 4 quadrant duplicate)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Each installed in a 2.1x2.1mm square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10x6x5 matrix of parameters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H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1" name="Straight Connector 26">
            <a:extLst>
              <a:ext uri="{FF2B5EF4-FFF2-40B4-BE49-F238E27FC236}">
                <a16:creationId xmlns:a16="http://schemas.microsoft.com/office/drawing/2014/main" id="{1F3084BD-BCC8-CDE7-5BE1-3F92B05C4FE7}"/>
              </a:ext>
            </a:extLst>
          </p:cNvPr>
          <p:cNvCxnSpPr/>
          <p:nvPr/>
        </p:nvCxnSpPr>
        <p:spPr>
          <a:xfrm flipH="1">
            <a:off x="2" y="6445229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72F0266D-0894-0C41-7A69-99253E61D6AA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1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00528A98-85D8-59BB-79A4-6FC652827F4D}"/>
              </a:ext>
            </a:extLst>
          </p:cNvPr>
          <p:cNvSpPr txBox="1">
            <a:spLocks/>
          </p:cNvSpPr>
          <p:nvPr/>
        </p:nvSpPr>
        <p:spPr bwMode="auto">
          <a:xfrm>
            <a:off x="0" y="6540275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20/01/2026</a:t>
            </a:r>
          </a:p>
        </p:txBody>
      </p:sp>
      <p:sp>
        <p:nvSpPr>
          <p:cNvPr id="64" name="Slide Number Placeholder 3">
            <a:extLst>
              <a:ext uri="{FF2B5EF4-FFF2-40B4-BE49-F238E27FC236}">
                <a16:creationId xmlns:a16="http://schemas.microsoft.com/office/drawing/2014/main" id="{A21B91FE-2B56-DA66-A544-1D06A5263263}"/>
              </a:ext>
            </a:extLst>
          </p:cNvPr>
          <p:cNvSpPr txBox="1">
            <a:spLocks/>
          </p:cNvSpPr>
          <p:nvPr/>
        </p:nvSpPr>
        <p:spPr bwMode="auto">
          <a:xfrm>
            <a:off x="3674390" y="6500530"/>
            <a:ext cx="4843220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EFBC3BA-29DE-F2DF-C2B2-FD13521FA699}"/>
              </a:ext>
            </a:extLst>
          </p:cNvPr>
          <p:cNvSpPr txBox="1"/>
          <p:nvPr/>
        </p:nvSpPr>
        <p:spPr>
          <a:xfrm>
            <a:off x="7705723" y="714336"/>
            <a:ext cx="4323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Naming convention: </a:t>
            </a:r>
            <a:r>
              <a:rPr lang="en-GB" sz="1400" b="1" dirty="0" err="1">
                <a:solidFill>
                  <a:schemeClr val="accent5">
                    <a:lumMod val="50000"/>
                  </a:schemeClr>
                </a:solidFill>
              </a:rPr>
              <a:t>MMYY_Name_WW_FF_Copy</a:t>
            </a:r>
            <a:endParaRPr lang="en-CH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print with red and blue squares&#10;&#10;AI-generated content may be incorrect.">
            <a:extLst>
              <a:ext uri="{FF2B5EF4-FFF2-40B4-BE49-F238E27FC236}">
                <a16:creationId xmlns:a16="http://schemas.microsoft.com/office/drawing/2014/main" id="{3EC5FE5C-A1A0-47EB-15CF-EA5B4BE22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876" y="1120227"/>
            <a:ext cx="5340953" cy="5303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D304D1-31AE-AF21-011C-2555DE252455}"/>
              </a:ext>
            </a:extLst>
          </p:cNvPr>
          <p:cNvSpPr txBox="1"/>
          <p:nvPr/>
        </p:nvSpPr>
        <p:spPr>
          <a:xfrm>
            <a:off x="7832902" y="4560810"/>
            <a:ext cx="979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Gold pads</a:t>
            </a:r>
            <a:endParaRPr lang="en-CH" sz="1400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369B6F-E755-A759-5ABB-04341AE4D0F7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494882" y="4625035"/>
            <a:ext cx="1338020" cy="896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4CEC3B-F40B-78C2-028F-7405661EFCBA}"/>
              </a:ext>
            </a:extLst>
          </p:cNvPr>
          <p:cNvSpPr txBox="1"/>
          <p:nvPr/>
        </p:nvSpPr>
        <p:spPr>
          <a:xfrm>
            <a:off x="7906110" y="5054888"/>
            <a:ext cx="131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Rough e-beam lithography</a:t>
            </a:r>
            <a:endParaRPr lang="en-CH" sz="14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EE66C0-9801-E3A5-6392-561EC71F4D0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545554" y="4942751"/>
            <a:ext cx="1360556" cy="3737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C6DDE11-43C3-E6DB-951F-B8D80BFCF198}"/>
              </a:ext>
            </a:extLst>
          </p:cNvPr>
          <p:cNvSpPr txBox="1"/>
          <p:nvPr/>
        </p:nvSpPr>
        <p:spPr>
          <a:xfrm>
            <a:off x="7903156" y="3044337"/>
            <a:ext cx="205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Negative SNSPD made with fine e-Beam</a:t>
            </a:r>
            <a:endParaRPr lang="en-CH" sz="1400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10FE5C-9655-7586-4BC3-B867BF80EECC}"/>
              </a:ext>
            </a:extLst>
          </p:cNvPr>
          <p:cNvCxnSpPr>
            <a:cxnSpLocks/>
          </p:cNvCxnSpPr>
          <p:nvPr/>
        </p:nvCxnSpPr>
        <p:spPr>
          <a:xfrm flipH="1">
            <a:off x="5580481" y="3296829"/>
            <a:ext cx="2322675" cy="220689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54A9DC-ABC2-D7D3-5E5D-9AEDEB6275BC}"/>
              </a:ext>
            </a:extLst>
          </p:cNvPr>
          <p:cNvSpPr txBox="1"/>
          <p:nvPr/>
        </p:nvSpPr>
        <p:spPr>
          <a:xfrm>
            <a:off x="7809654" y="3991168"/>
            <a:ext cx="112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Dicing Lines</a:t>
            </a:r>
            <a:endParaRPr lang="en-CH" sz="1400" i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86ECAE-A385-C8B6-C2DF-26A06BD3A0AE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7322889" y="4068921"/>
            <a:ext cx="486765" cy="7613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61FFEB5-8987-C7D9-E522-FCE54839D542}"/>
              </a:ext>
            </a:extLst>
          </p:cNvPr>
          <p:cNvSpPr txBox="1"/>
          <p:nvPr/>
        </p:nvSpPr>
        <p:spPr>
          <a:xfrm>
            <a:off x="7906110" y="2085796"/>
            <a:ext cx="1591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SNSPD identifier</a:t>
            </a:r>
            <a:endParaRPr lang="en-CH" sz="1400" i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496E85-02AF-9DDA-94D1-D36D30C0A0CA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439880" y="2239685"/>
            <a:ext cx="2466230" cy="2994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7263921-9346-3355-B555-056A86205751}"/>
              </a:ext>
            </a:extLst>
          </p:cNvPr>
          <p:cNvSpPr txBox="1"/>
          <p:nvPr/>
        </p:nvSpPr>
        <p:spPr>
          <a:xfrm>
            <a:off x="7906110" y="1309461"/>
            <a:ext cx="9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Alignment markers</a:t>
            </a:r>
            <a:endParaRPr lang="en-CH" sz="1400" i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038E3A-054F-0E82-0905-CFBF857C051C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029573" y="1571071"/>
            <a:ext cx="876537" cy="52322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28D882E6-6E84-2A64-EB24-0BA73457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5552396" cy="1325563"/>
          </a:xfrm>
        </p:spPr>
        <p:txBody>
          <a:bodyPr/>
          <a:lstStyle/>
          <a:p>
            <a:r>
              <a:rPr lang="en-GB" b="1" dirty="0"/>
              <a:t>Typical SNSPD layout:</a:t>
            </a:r>
            <a:endParaRPr lang="en-CH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89CA3A-2EF2-CB9B-FA1E-81675420E13C}"/>
              </a:ext>
            </a:extLst>
          </p:cNvPr>
          <p:cNvSpPr txBox="1"/>
          <p:nvPr/>
        </p:nvSpPr>
        <p:spPr>
          <a:xfrm>
            <a:off x="7974553" y="5794062"/>
            <a:ext cx="158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Gold marker</a:t>
            </a:r>
            <a:endParaRPr lang="en-CH" sz="1400" i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4FB616-45F2-ECDE-1848-7BD92324E9ED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7246549" y="5794062"/>
            <a:ext cx="728004" cy="1538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6">
            <a:extLst>
              <a:ext uri="{FF2B5EF4-FFF2-40B4-BE49-F238E27FC236}">
                <a16:creationId xmlns:a16="http://schemas.microsoft.com/office/drawing/2014/main" id="{B71AA221-BA30-EDE1-B5A6-04E831CCA2F0}"/>
              </a:ext>
            </a:extLst>
          </p:cNvPr>
          <p:cNvCxnSpPr/>
          <p:nvPr/>
        </p:nvCxnSpPr>
        <p:spPr>
          <a:xfrm flipH="1">
            <a:off x="2" y="6445229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96DE4A1E-5319-289A-831C-B4EC946964DA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2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C8CBAB3F-9972-3D69-3BF0-87512E625714}"/>
              </a:ext>
            </a:extLst>
          </p:cNvPr>
          <p:cNvSpPr txBox="1">
            <a:spLocks/>
          </p:cNvSpPr>
          <p:nvPr/>
        </p:nvSpPr>
        <p:spPr bwMode="auto">
          <a:xfrm>
            <a:off x="0" y="6540275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20/01/2026</a:t>
            </a:r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BAE90A2F-A475-43B2-3832-FFC86246E451}"/>
              </a:ext>
            </a:extLst>
          </p:cNvPr>
          <p:cNvSpPr txBox="1">
            <a:spLocks/>
          </p:cNvSpPr>
          <p:nvPr/>
        </p:nvSpPr>
        <p:spPr bwMode="auto">
          <a:xfrm>
            <a:off x="3674390" y="6500530"/>
            <a:ext cx="4843220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white dotted pattern&#10;&#10;AI-generated content may be incorrect.">
            <a:extLst>
              <a:ext uri="{FF2B5EF4-FFF2-40B4-BE49-F238E27FC236}">
                <a16:creationId xmlns:a16="http://schemas.microsoft.com/office/drawing/2014/main" id="{C77E3C3D-56ED-5DF9-90B5-CFCE9284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41" y="969960"/>
            <a:ext cx="3068084" cy="2711968"/>
          </a:xfrm>
          <a:prstGeom prst="rect">
            <a:avLst/>
          </a:prstGeom>
        </p:spPr>
      </p:pic>
      <p:pic>
        <p:nvPicPr>
          <p:cNvPr id="5" name="Picture 4" descr="A circular pattern with purple dots&#10;&#10;AI-generated content may be incorrect.">
            <a:extLst>
              <a:ext uri="{FF2B5EF4-FFF2-40B4-BE49-F238E27FC236}">
                <a16:creationId xmlns:a16="http://schemas.microsoft.com/office/drawing/2014/main" id="{04746F92-6A1F-BFEC-999B-277F693D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405" y="803403"/>
            <a:ext cx="3010114" cy="2648224"/>
          </a:xfrm>
          <a:prstGeom prst="rect">
            <a:avLst/>
          </a:prstGeom>
        </p:spPr>
      </p:pic>
      <p:pic>
        <p:nvPicPr>
          <p:cNvPr id="6" name="Picture 5" descr="A grid of orange squares&#10;&#10;AI-generated content may be incorrect.">
            <a:extLst>
              <a:ext uri="{FF2B5EF4-FFF2-40B4-BE49-F238E27FC236}">
                <a16:creationId xmlns:a16="http://schemas.microsoft.com/office/drawing/2014/main" id="{52FD6542-9BB7-02A7-4001-BA5AA7525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21" y="3681928"/>
            <a:ext cx="2847681" cy="2659301"/>
          </a:xfrm>
          <a:prstGeom prst="rect">
            <a:avLst/>
          </a:prstGeom>
        </p:spPr>
      </p:pic>
      <p:pic>
        <p:nvPicPr>
          <p:cNvPr id="7" name="Picture 6" descr="A red circle with black squares&#10;&#10;AI-generated content may be incorrect.">
            <a:extLst>
              <a:ext uri="{FF2B5EF4-FFF2-40B4-BE49-F238E27FC236}">
                <a16:creationId xmlns:a16="http://schemas.microsoft.com/office/drawing/2014/main" id="{D653A039-37BC-7A88-530F-6EA8A7BCF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12" y="3738355"/>
            <a:ext cx="2790942" cy="2659351"/>
          </a:xfrm>
          <a:prstGeom prst="rect">
            <a:avLst/>
          </a:prstGeom>
        </p:spPr>
      </p:pic>
      <p:cxnSp>
        <p:nvCxnSpPr>
          <p:cNvPr id="8" name="Straight Connector 26">
            <a:extLst>
              <a:ext uri="{FF2B5EF4-FFF2-40B4-BE49-F238E27FC236}">
                <a16:creationId xmlns:a16="http://schemas.microsoft.com/office/drawing/2014/main" id="{A52B380C-F4E9-FE36-B5DB-64DEDE9B1A06}"/>
              </a:ext>
            </a:extLst>
          </p:cNvPr>
          <p:cNvCxnSpPr/>
          <p:nvPr/>
        </p:nvCxnSpPr>
        <p:spPr>
          <a:xfrm flipH="1">
            <a:off x="2" y="6445229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94F3325-6E21-0AE4-9878-87622AAB4B3B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3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A8533DE-AB54-C098-DAD1-4F71D2DE84E3}"/>
              </a:ext>
            </a:extLst>
          </p:cNvPr>
          <p:cNvSpPr txBox="1">
            <a:spLocks/>
          </p:cNvSpPr>
          <p:nvPr/>
        </p:nvSpPr>
        <p:spPr bwMode="auto">
          <a:xfrm>
            <a:off x="0" y="6540275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20/01/2026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07AC1CF-FBA8-5DCB-2AED-F2AC494D3A99}"/>
              </a:ext>
            </a:extLst>
          </p:cNvPr>
          <p:cNvSpPr txBox="1">
            <a:spLocks/>
          </p:cNvSpPr>
          <p:nvPr/>
        </p:nvSpPr>
        <p:spPr bwMode="auto">
          <a:xfrm>
            <a:off x="3674390" y="6500530"/>
            <a:ext cx="4843220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23AA0C-0CE4-1ACA-0037-58024AD2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5552396" cy="1325563"/>
          </a:xfrm>
        </p:spPr>
        <p:txBody>
          <a:bodyPr/>
          <a:lstStyle/>
          <a:p>
            <a:r>
              <a:rPr lang="en-GB" b="1" dirty="0"/>
              <a:t>Mask layout:</a:t>
            </a:r>
            <a:endParaRPr lang="en-CH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6394E-180A-0BBA-068F-137CDD3DC551}"/>
              </a:ext>
            </a:extLst>
          </p:cNvPr>
          <p:cNvSpPr txBox="1"/>
          <p:nvPr/>
        </p:nvSpPr>
        <p:spPr>
          <a:xfrm>
            <a:off x="3474514" y="1742935"/>
            <a:ext cx="2254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SNSPD Mask: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Only meanders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precision of 10nm</a:t>
            </a:r>
            <a:endParaRPr lang="en-CH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AB15B-B8DD-4852-E860-379C10D756FF}"/>
              </a:ext>
            </a:extLst>
          </p:cNvPr>
          <p:cNvSpPr txBox="1"/>
          <p:nvPr/>
        </p:nvSpPr>
        <p:spPr>
          <a:xfrm>
            <a:off x="3474514" y="4191736"/>
            <a:ext cx="234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Gold Mask: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Gold contact pads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Exclusion zone around the dicing 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Names of the SNSPDs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0B0158-5CA0-C9AF-F581-ADD583DE871F}"/>
              </a:ext>
            </a:extLst>
          </p:cNvPr>
          <p:cNvSpPr txBox="1"/>
          <p:nvPr/>
        </p:nvSpPr>
        <p:spPr>
          <a:xfrm>
            <a:off x="9441707" y="4618281"/>
            <a:ext cx="2513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Dicing lines: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C000"/>
                </a:solidFill>
              </a:rPr>
              <a:t>100um wide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C000"/>
                </a:solidFill>
              </a:rPr>
              <a:t>2.1x2.1mm squares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C000"/>
                </a:solidFill>
              </a:rPr>
              <a:t>2um DRIE</a:t>
            </a:r>
            <a:endParaRPr lang="en-CH" dirty="0">
              <a:solidFill>
                <a:srgbClr val="FFC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CBEDBE-8B6E-77E8-03BD-E2D850BA3B65}"/>
              </a:ext>
            </a:extLst>
          </p:cNvPr>
          <p:cNvSpPr txBox="1"/>
          <p:nvPr/>
        </p:nvSpPr>
        <p:spPr>
          <a:xfrm>
            <a:off x="9441708" y="1188937"/>
            <a:ext cx="234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Large e-beam mask: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Removes large area around SNSPD and under gold pads to prevent ballast effect</a:t>
            </a:r>
            <a:endParaRPr lang="en-CH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0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4254-BF69-D102-695B-E602CFFA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10515600" cy="1325563"/>
          </a:xfrm>
        </p:spPr>
        <p:txBody>
          <a:bodyPr/>
          <a:lstStyle/>
          <a:p>
            <a:r>
              <a:rPr lang="en-GB" b="1" dirty="0" err="1"/>
              <a:t>CMi</a:t>
            </a:r>
            <a:r>
              <a:rPr lang="en-GB" b="1" dirty="0"/>
              <a:t> facility:</a:t>
            </a:r>
            <a:endParaRPr lang="en-CH" b="1" dirty="0"/>
          </a:p>
        </p:txBody>
      </p:sp>
      <p:pic>
        <p:nvPicPr>
          <p:cNvPr id="5" name="Content Placeholder 4" descr="A group of people in protective gear in a room&#10;&#10;AI-generated content may be incorrect.">
            <a:extLst>
              <a:ext uri="{FF2B5EF4-FFF2-40B4-BE49-F238E27FC236}">
                <a16:creationId xmlns:a16="http://schemas.microsoft.com/office/drawing/2014/main" id="{8FA24F6F-8B98-BB75-8BD9-0C937D6AA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428"/>
          <a:stretch>
            <a:fillRect/>
          </a:stretch>
        </p:blipFill>
        <p:spPr>
          <a:xfrm>
            <a:off x="9030863" y="6098"/>
            <a:ext cx="3162300" cy="6432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9F673-8251-B561-3559-07171E54F0AC}"/>
              </a:ext>
            </a:extLst>
          </p:cNvPr>
          <p:cNvSpPr txBox="1"/>
          <p:nvPr/>
        </p:nvSpPr>
        <p:spPr>
          <a:xfrm>
            <a:off x="269493" y="963683"/>
            <a:ext cx="467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The </a:t>
            </a:r>
            <a:r>
              <a:rPr lang="en-GB" b="1" dirty="0" err="1"/>
              <a:t>Center</a:t>
            </a:r>
            <a:r>
              <a:rPr lang="en-GB" b="1" dirty="0"/>
              <a:t> for </a:t>
            </a:r>
            <a:r>
              <a:rPr lang="en-GB" b="1" dirty="0" err="1"/>
              <a:t>MicroNano</a:t>
            </a:r>
            <a:r>
              <a:rPr lang="en-GB" b="1" dirty="0"/>
              <a:t> </a:t>
            </a:r>
            <a:r>
              <a:rPr lang="en-GB" dirty="0"/>
              <a:t>technologies, located at the EPFL offers a wide range of tools and processes instrumental to the fabrication of SNSPDs. </a:t>
            </a:r>
          </a:p>
          <a:p>
            <a:pPr algn="just"/>
            <a:endParaRPr lang="en-CH" dirty="0"/>
          </a:p>
        </p:txBody>
      </p:sp>
      <p:pic>
        <p:nvPicPr>
          <p:cNvPr id="8" name="Picture 7" descr="A group of people in protective gear in a factory&#10;&#10;AI-generated content may be incorrect.">
            <a:extLst>
              <a:ext uri="{FF2B5EF4-FFF2-40B4-BE49-F238E27FC236}">
                <a16:creationId xmlns:a16="http://schemas.microsoft.com/office/drawing/2014/main" id="{45A864AB-ED6C-AA3B-D557-CBA0C400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643" y="3702664"/>
            <a:ext cx="3932761" cy="27554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978584-DEB2-A506-88B7-ABE9F6A97C19}"/>
              </a:ext>
            </a:extLst>
          </p:cNvPr>
          <p:cNvSpPr txBox="1"/>
          <p:nvPr/>
        </p:nvSpPr>
        <p:spPr>
          <a:xfrm>
            <a:off x="268329" y="2194046"/>
            <a:ext cx="4612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/>
              <a:t>Important information: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ISO7(BM+1) for unconventional processes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ISO5 (BM-1) in processing bays and wafer manipulation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24/7 access for most tools (no access to staff outside of business hours) =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/>
              <a:t>Access to </a:t>
            </a:r>
            <a:r>
              <a:rPr lang="en-GB" dirty="0" err="1"/>
              <a:t>NbN</a:t>
            </a:r>
            <a:r>
              <a:rPr lang="en-GB" dirty="0"/>
              <a:t> and </a:t>
            </a:r>
            <a:r>
              <a:rPr lang="en-GB" dirty="0" err="1"/>
              <a:t>NbTiN</a:t>
            </a:r>
            <a:r>
              <a:rPr lang="en-GB" dirty="0"/>
              <a:t>,  no MgB2 possibility for now</a:t>
            </a:r>
          </a:p>
        </p:txBody>
      </p:sp>
      <p:pic>
        <p:nvPicPr>
          <p:cNvPr id="11" name="Picture 10" descr="A close-up of a hand&#10;&#10;AI-generated content may be incorrect.">
            <a:extLst>
              <a:ext uri="{FF2B5EF4-FFF2-40B4-BE49-F238E27FC236}">
                <a16:creationId xmlns:a16="http://schemas.microsoft.com/office/drawing/2014/main" id="{71C42148-BC1C-50D4-CC4D-D73E3C06C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642" y="1918298"/>
            <a:ext cx="3932762" cy="1678348"/>
          </a:xfrm>
          <a:prstGeom prst="rect">
            <a:avLst/>
          </a:prstGeom>
        </p:spPr>
      </p:pic>
      <p:pic>
        <p:nvPicPr>
          <p:cNvPr id="1026" name="Picture 2" descr="Organisation ‒ Center of MicroNanoTechnology CMi ‐ EPFL">
            <a:extLst>
              <a:ext uri="{FF2B5EF4-FFF2-40B4-BE49-F238E27FC236}">
                <a16:creationId xmlns:a16="http://schemas.microsoft.com/office/drawing/2014/main" id="{C800557F-8809-E770-49F9-D1FE5981A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85" y="70938"/>
            <a:ext cx="3306306" cy="18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black and white panda&#10;&#10;AI-generated content may be incorrect.">
            <a:extLst>
              <a:ext uri="{FF2B5EF4-FFF2-40B4-BE49-F238E27FC236}">
                <a16:creationId xmlns:a16="http://schemas.microsoft.com/office/drawing/2014/main" id="{F72A3CAC-4392-3729-981E-3A4B17B68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68" y="1000837"/>
            <a:ext cx="962931" cy="1622885"/>
          </a:xfrm>
          <a:prstGeom prst="rect">
            <a:avLst/>
          </a:prstGeom>
        </p:spPr>
      </p:pic>
      <p:cxnSp>
        <p:nvCxnSpPr>
          <p:cNvPr id="14" name="Straight Connector 26">
            <a:extLst>
              <a:ext uri="{FF2B5EF4-FFF2-40B4-BE49-F238E27FC236}">
                <a16:creationId xmlns:a16="http://schemas.microsoft.com/office/drawing/2014/main" id="{D6EC1019-2B9E-84A3-E47F-97D7A2EC7334}"/>
              </a:ext>
            </a:extLst>
          </p:cNvPr>
          <p:cNvCxnSpPr/>
          <p:nvPr/>
        </p:nvCxnSpPr>
        <p:spPr>
          <a:xfrm flipH="1">
            <a:off x="2" y="6445229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45CA11A-B7CE-3883-5D85-6C9320F615D4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4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F26ECDE8-EF97-D6E0-E063-4EE5ECCE2E22}"/>
              </a:ext>
            </a:extLst>
          </p:cNvPr>
          <p:cNvSpPr txBox="1">
            <a:spLocks/>
          </p:cNvSpPr>
          <p:nvPr/>
        </p:nvSpPr>
        <p:spPr bwMode="auto">
          <a:xfrm>
            <a:off x="0" y="6540275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20/01/2026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6253E32-A0DD-8D4E-F0B2-64F3D8B67233}"/>
              </a:ext>
            </a:extLst>
          </p:cNvPr>
          <p:cNvSpPr txBox="1">
            <a:spLocks/>
          </p:cNvSpPr>
          <p:nvPr/>
        </p:nvSpPr>
        <p:spPr bwMode="auto">
          <a:xfrm>
            <a:off x="3674390" y="6500530"/>
            <a:ext cx="4843220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9" name="Picture 18" descr="A table with numbers and a red line&#10;&#10;AI-generated content may be incorrect.">
            <a:extLst>
              <a:ext uri="{FF2B5EF4-FFF2-40B4-BE49-F238E27FC236}">
                <a16:creationId xmlns:a16="http://schemas.microsoft.com/office/drawing/2014/main" id="{C56715CA-47B0-38C3-3F46-E2F4BE0D1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263" y="4650125"/>
            <a:ext cx="4557594" cy="16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1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E698A1-643E-5CB8-6BD3-0B2671B9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10515600" cy="1325563"/>
          </a:xfrm>
        </p:spPr>
        <p:txBody>
          <a:bodyPr/>
          <a:lstStyle/>
          <a:p>
            <a:r>
              <a:rPr lang="en-GB" b="1" dirty="0"/>
              <a:t>Conventional SNSPD fabrication:</a:t>
            </a:r>
            <a:endParaRPr lang="en-CH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DCE0EE-A1A3-26E3-0D08-704B6CF798D4}"/>
              </a:ext>
            </a:extLst>
          </p:cNvPr>
          <p:cNvSpPr txBox="1"/>
          <p:nvPr/>
        </p:nvSpPr>
        <p:spPr>
          <a:xfrm>
            <a:off x="162560" y="5404707"/>
            <a:ext cx="1068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i="1" dirty="0"/>
              <a:t>Next steps: </a:t>
            </a:r>
            <a:r>
              <a:rPr lang="en-GB" i="1" dirty="0"/>
              <a:t>After fabrication, the wafer can be dice into single SNSPD die. </a:t>
            </a:r>
          </a:p>
          <a:p>
            <a:pPr algn="just"/>
            <a:r>
              <a:rPr lang="en-GB" i="1" dirty="0"/>
              <a:t>SEM/AFM pictures of each sample and, for the future, the samples can be bonded at </a:t>
            </a:r>
            <a:r>
              <a:rPr lang="en-GB" i="1" dirty="0" err="1"/>
              <a:t>Cmi</a:t>
            </a:r>
            <a:r>
              <a:rPr lang="en-GB" i="1" dirty="0"/>
              <a:t>.</a:t>
            </a:r>
          </a:p>
          <a:p>
            <a:pPr algn="just"/>
            <a:endParaRPr lang="en-CH" i="1" dirty="0"/>
          </a:p>
        </p:txBody>
      </p:sp>
      <p:pic>
        <p:nvPicPr>
          <p:cNvPr id="23" name="Graphic 1">
            <a:extLst>
              <a:ext uri="{FF2B5EF4-FFF2-40B4-BE49-F238E27FC236}">
                <a16:creationId xmlns:a16="http://schemas.microsoft.com/office/drawing/2014/main" id="{4C850F5F-FF39-AD7A-243A-06770C150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293" y="452171"/>
            <a:ext cx="3352800" cy="1885950"/>
          </a:xfrm>
          <a:prstGeom prst="rect">
            <a:avLst/>
          </a:prstGeom>
        </p:spPr>
      </p:pic>
      <p:pic>
        <p:nvPicPr>
          <p:cNvPr id="24" name="Graphic 1">
            <a:extLst>
              <a:ext uri="{FF2B5EF4-FFF2-40B4-BE49-F238E27FC236}">
                <a16:creationId xmlns:a16="http://schemas.microsoft.com/office/drawing/2014/main" id="{409A1273-D888-C4CA-D685-EABE5D7C0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4373" y="452171"/>
            <a:ext cx="3352800" cy="188595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E3E583-990D-FBCA-F6E1-C8828603702B}"/>
              </a:ext>
            </a:extLst>
          </p:cNvPr>
          <p:cNvCxnSpPr/>
          <p:nvPr/>
        </p:nvCxnSpPr>
        <p:spPr>
          <a:xfrm>
            <a:off x="4069093" y="2226573"/>
            <a:ext cx="335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DB38C01-D858-F688-E2F2-59372CA5046A}"/>
              </a:ext>
            </a:extLst>
          </p:cNvPr>
          <p:cNvSpPr txBox="1"/>
          <p:nvPr/>
        </p:nvSpPr>
        <p:spPr>
          <a:xfrm>
            <a:off x="4404371" y="2416226"/>
            <a:ext cx="3352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/>
            <a:r>
              <a:rPr lang="en-GB" sz="1400" b="1" dirty="0"/>
              <a:t>Step 1:</a:t>
            </a:r>
            <a:r>
              <a:rPr lang="en-GB" sz="1400" dirty="0"/>
              <a:t>Alignement markers and Dicing lines through photolithography combined with DRIE</a:t>
            </a:r>
            <a:endParaRPr lang="en-CH" sz="1400" dirty="0"/>
          </a:p>
        </p:txBody>
      </p:sp>
      <p:pic>
        <p:nvPicPr>
          <p:cNvPr id="27" name="Graphic 1">
            <a:extLst>
              <a:ext uri="{FF2B5EF4-FFF2-40B4-BE49-F238E27FC236}">
                <a16:creationId xmlns:a16="http://schemas.microsoft.com/office/drawing/2014/main" id="{EECC5167-9EB8-B782-456E-EE31988631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6733" y="452171"/>
            <a:ext cx="3352800" cy="188595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7A4ACC-CC0A-34C0-3A7A-E8114F2BBA59}"/>
              </a:ext>
            </a:extLst>
          </p:cNvPr>
          <p:cNvCxnSpPr/>
          <p:nvPr/>
        </p:nvCxnSpPr>
        <p:spPr>
          <a:xfrm>
            <a:off x="7711453" y="2226573"/>
            <a:ext cx="335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C8F6866-46FE-6B7F-DCE6-A2BEF029509E}"/>
              </a:ext>
            </a:extLst>
          </p:cNvPr>
          <p:cNvSpPr txBox="1"/>
          <p:nvPr/>
        </p:nvSpPr>
        <p:spPr>
          <a:xfrm>
            <a:off x="8046732" y="2416225"/>
            <a:ext cx="335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/>
            <a:r>
              <a:rPr lang="en-GB" sz="1400" b="1" dirty="0"/>
              <a:t>Step 2: </a:t>
            </a:r>
            <a:r>
              <a:rPr lang="en-GB" sz="1400" dirty="0"/>
              <a:t>Thin film deposition (</a:t>
            </a:r>
            <a:r>
              <a:rPr lang="en-GB" sz="1400" dirty="0" err="1"/>
              <a:t>NbN</a:t>
            </a:r>
            <a:r>
              <a:rPr lang="en-GB" sz="1400" dirty="0"/>
              <a:t>, </a:t>
            </a:r>
            <a:r>
              <a:rPr lang="en-GB" sz="1400" dirty="0" err="1"/>
              <a:t>NbTiN</a:t>
            </a:r>
            <a:r>
              <a:rPr lang="en-GB" sz="1400" dirty="0"/>
              <a:t>) using magnetron sputtering</a:t>
            </a:r>
            <a:endParaRPr lang="en-CH" sz="1400" i="1" dirty="0"/>
          </a:p>
        </p:txBody>
      </p:sp>
      <p:pic>
        <p:nvPicPr>
          <p:cNvPr id="30" name="Graphic 1">
            <a:extLst>
              <a:ext uri="{FF2B5EF4-FFF2-40B4-BE49-F238E27FC236}">
                <a16:creationId xmlns:a16="http://schemas.microsoft.com/office/drawing/2014/main" id="{B3AFC19C-98C9-2B28-030D-E9655A1C4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293" y="2427358"/>
            <a:ext cx="3352800" cy="18859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AD39E77-1227-3861-6B9B-74FA0578A39F}"/>
              </a:ext>
            </a:extLst>
          </p:cNvPr>
          <p:cNvSpPr txBox="1"/>
          <p:nvPr/>
        </p:nvSpPr>
        <p:spPr>
          <a:xfrm>
            <a:off x="716292" y="4458385"/>
            <a:ext cx="3352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/>
            <a:r>
              <a:rPr lang="en-GB" sz="1400" b="1" dirty="0"/>
              <a:t>Step 3: </a:t>
            </a:r>
            <a:r>
              <a:rPr lang="en-GB" sz="1400" dirty="0"/>
              <a:t>SNSPD patterning though 2 steps of e-Beam lithography (Coarse + Fine)</a:t>
            </a:r>
            <a:endParaRPr lang="en-CH" sz="1400" i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91E37A-60F9-65BA-CC85-6B62B6401300}"/>
              </a:ext>
            </a:extLst>
          </p:cNvPr>
          <p:cNvCxnSpPr/>
          <p:nvPr/>
        </p:nvCxnSpPr>
        <p:spPr>
          <a:xfrm>
            <a:off x="4064013" y="4207773"/>
            <a:ext cx="335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Graphic 1">
            <a:extLst>
              <a:ext uri="{FF2B5EF4-FFF2-40B4-BE49-F238E27FC236}">
                <a16:creationId xmlns:a16="http://schemas.microsoft.com/office/drawing/2014/main" id="{6B17A94A-A8D5-28CA-E1D0-5A0D0FD093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4372" y="2427358"/>
            <a:ext cx="3352800" cy="18859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587A84F-9FF4-5394-D7B0-0461DAA28599}"/>
              </a:ext>
            </a:extLst>
          </p:cNvPr>
          <p:cNvSpPr txBox="1"/>
          <p:nvPr/>
        </p:nvSpPr>
        <p:spPr>
          <a:xfrm>
            <a:off x="4404371" y="4458384"/>
            <a:ext cx="335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Step 4: </a:t>
            </a:r>
            <a:r>
              <a:rPr lang="en-GB" sz="1400" dirty="0"/>
              <a:t>Gold deposition through evaporation on lift-off resist</a:t>
            </a:r>
            <a:endParaRPr lang="en-CH" sz="1400" i="1" dirty="0"/>
          </a:p>
        </p:txBody>
      </p:sp>
      <p:pic>
        <p:nvPicPr>
          <p:cNvPr id="35" name="Graphic 1">
            <a:extLst>
              <a:ext uri="{FF2B5EF4-FFF2-40B4-BE49-F238E27FC236}">
                <a16:creationId xmlns:a16="http://schemas.microsoft.com/office/drawing/2014/main" id="{D6994B4A-51ED-6235-2961-07CEAB1F9C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46732" y="2439693"/>
            <a:ext cx="3352800" cy="188595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FBBE40B-374D-EF9F-9EB9-099E44E84206}"/>
              </a:ext>
            </a:extLst>
          </p:cNvPr>
          <p:cNvCxnSpPr/>
          <p:nvPr/>
        </p:nvCxnSpPr>
        <p:spPr>
          <a:xfrm>
            <a:off x="7711452" y="4207773"/>
            <a:ext cx="335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2B89304-F30D-2C8A-1BDF-866676F9A0B2}"/>
              </a:ext>
            </a:extLst>
          </p:cNvPr>
          <p:cNvSpPr txBox="1"/>
          <p:nvPr/>
        </p:nvSpPr>
        <p:spPr>
          <a:xfrm>
            <a:off x="7997624" y="4458384"/>
            <a:ext cx="3352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Step 5: </a:t>
            </a:r>
            <a:r>
              <a:rPr lang="en-GB" sz="1400" dirty="0"/>
              <a:t>Lift-off and cleaning</a:t>
            </a:r>
            <a:endParaRPr lang="en-CH" sz="1400" i="1" dirty="0"/>
          </a:p>
        </p:txBody>
      </p:sp>
      <p:cxnSp>
        <p:nvCxnSpPr>
          <p:cNvPr id="38" name="Straight Connector 26">
            <a:extLst>
              <a:ext uri="{FF2B5EF4-FFF2-40B4-BE49-F238E27FC236}">
                <a16:creationId xmlns:a16="http://schemas.microsoft.com/office/drawing/2014/main" id="{FDA8327F-3B65-7188-06EF-84958CEF5616}"/>
              </a:ext>
            </a:extLst>
          </p:cNvPr>
          <p:cNvCxnSpPr/>
          <p:nvPr/>
        </p:nvCxnSpPr>
        <p:spPr>
          <a:xfrm flipH="1">
            <a:off x="2" y="6445229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31F49C92-6E85-13B7-E55C-22155E24799A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5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7ADF40C5-9C48-B544-8C4C-68BDD7818D50}"/>
              </a:ext>
            </a:extLst>
          </p:cNvPr>
          <p:cNvSpPr txBox="1">
            <a:spLocks/>
          </p:cNvSpPr>
          <p:nvPr/>
        </p:nvSpPr>
        <p:spPr bwMode="auto">
          <a:xfrm>
            <a:off x="0" y="6540275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20/01/2026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2535EE6F-1E34-591D-F58E-35FB001876F5}"/>
              </a:ext>
            </a:extLst>
          </p:cNvPr>
          <p:cNvSpPr txBox="1">
            <a:spLocks/>
          </p:cNvSpPr>
          <p:nvPr/>
        </p:nvSpPr>
        <p:spPr bwMode="auto">
          <a:xfrm>
            <a:off x="3674390" y="6500530"/>
            <a:ext cx="4843220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9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E4306FFF-EB60-79E1-3B43-9DF7F371D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57310"/>
              </p:ext>
            </p:extLst>
          </p:nvPr>
        </p:nvGraphicFramePr>
        <p:xfrm>
          <a:off x="212155" y="1143000"/>
          <a:ext cx="8232776" cy="4572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1993">
                  <a:extLst>
                    <a:ext uri="{9D8B030D-6E8A-4147-A177-3AD203B41FA5}">
                      <a16:colId xmlns:a16="http://schemas.microsoft.com/office/drawing/2014/main" val="3898684943"/>
                    </a:ext>
                  </a:extLst>
                </a:gridCol>
                <a:gridCol w="2241233">
                  <a:extLst>
                    <a:ext uri="{9D8B030D-6E8A-4147-A177-3AD203B41FA5}">
                      <a16:colId xmlns:a16="http://schemas.microsoft.com/office/drawing/2014/main" val="4144589016"/>
                    </a:ext>
                  </a:extLst>
                </a:gridCol>
                <a:gridCol w="2196719">
                  <a:extLst>
                    <a:ext uri="{9D8B030D-6E8A-4147-A177-3AD203B41FA5}">
                      <a16:colId xmlns:a16="http://schemas.microsoft.com/office/drawing/2014/main" val="573616824"/>
                    </a:ext>
                  </a:extLst>
                </a:gridCol>
                <a:gridCol w="2063814">
                  <a:extLst>
                    <a:ext uri="{9D8B030D-6E8A-4147-A177-3AD203B41FA5}">
                      <a16:colId xmlns:a16="http://schemas.microsoft.com/office/drawing/2014/main" val="3019035268"/>
                    </a:ext>
                  </a:extLst>
                </a:gridCol>
                <a:gridCol w="1029017">
                  <a:extLst>
                    <a:ext uri="{9D8B030D-6E8A-4147-A177-3AD203B41FA5}">
                      <a16:colId xmlns:a16="http://schemas.microsoft.com/office/drawing/2014/main" val="528518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Step No.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Process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Instrument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Description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Process Block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76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RCA cleaning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i="0" dirty="0" err="1">
                          <a:effectLst/>
                          <a:latin typeface="+mj-lt"/>
                          <a:ea typeface="Batang" panose="02030600000101010101" pitchFamily="18" charset="-127"/>
                        </a:rPr>
                        <a:t>Plade</a:t>
                      </a:r>
                      <a:r>
                        <a:rPr lang="fr-CH" sz="1200" i="0" dirty="0">
                          <a:effectLst/>
                          <a:latin typeface="+mj-lt"/>
                          <a:ea typeface="Batang" panose="02030600000101010101" pitchFamily="18" charset="-127"/>
                        </a:rPr>
                        <a:t> RCA</a:t>
                      </a:r>
                      <a:endParaRPr lang="en-US" sz="1200" i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i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Alignment markers &amp; Dicing lines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653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Resist coating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ACS200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>
                          <a:latin typeface="+mj-lt"/>
                        </a:rPr>
                        <a:t>Resist </a:t>
                      </a:r>
                      <a:r>
                        <a:rPr lang="fr-CH" sz="1200" i="0" dirty="0">
                          <a:effectLst/>
                          <a:latin typeface="+mj-lt"/>
                          <a:ea typeface="Batang" panose="02030600000101010101" pitchFamily="18" charset="-127"/>
                        </a:rPr>
                        <a:t>AZ 10xT</a:t>
                      </a:r>
                      <a:endParaRPr lang="en-CH" sz="1200" i="0" dirty="0">
                        <a:effectLst/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331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Photoresist </a:t>
                      </a:r>
                      <a:r>
                        <a:rPr lang="en-US" sz="1200" i="0" dirty="0" err="1">
                          <a:latin typeface="+mj-lt"/>
                        </a:rPr>
                        <a:t>softbake</a:t>
                      </a:r>
                      <a:r>
                        <a:rPr lang="en-US" sz="1200" i="0" dirty="0">
                          <a:latin typeface="+mj-lt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ACS200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i="0" dirty="0">
                          <a:effectLst/>
                          <a:latin typeface="+mj-lt"/>
                          <a:ea typeface="Batang" panose="02030600000101010101" pitchFamily="18" charset="-127"/>
                        </a:rPr>
                        <a:t>110°C for 120s </a:t>
                      </a:r>
                      <a:endParaRPr lang="en-US" sz="1200" i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325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Photolithography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i="0" dirty="0">
                          <a:effectLst/>
                          <a:latin typeface="+mj-lt"/>
                          <a:ea typeface="Batang" panose="02030600000101010101" pitchFamily="18" charset="-127"/>
                        </a:rPr>
                        <a:t>Heidelberg instruments MLA150</a:t>
                      </a:r>
                      <a:endParaRPr lang="en-US" sz="1200" i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375nm, 130mJ/cm2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317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Development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ACS200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AZ400K:Water 1:3.5 ratio, 50s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2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Deep Reactive Ion Etching (DRIE)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SPTS Rapier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2 um depth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42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Resist removal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ACS200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 err="1">
                          <a:latin typeface="+mj-lt"/>
                        </a:rPr>
                        <a:t>Tepla</a:t>
                      </a:r>
                      <a:r>
                        <a:rPr lang="en-US" sz="1200" i="0" dirty="0">
                          <a:latin typeface="+mj-lt"/>
                        </a:rPr>
                        <a:t> + wet remover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57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Thin film deposition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Alliance concept DP650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SNSPD meander etching</a:t>
                      </a:r>
                    </a:p>
                    <a:p>
                      <a:endParaRPr lang="en-US" sz="1200" dirty="0"/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40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E-beam resist coating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SAWATEC SM150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PMMA, 70nm, 3000rpm, 40s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702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E-beam resist soft baking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Präziterm</a:t>
                      </a:r>
                      <a:r>
                        <a:rPr lang="en-US" sz="1200" dirty="0"/>
                        <a:t> hot plate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180</a:t>
                      </a:r>
                      <a:r>
                        <a:rPr lang="fr-CH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+mn-cs"/>
                        </a:rPr>
                        <a:t>°C for 300s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12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E-beam lithography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RAITH EBPG5000+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42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PMMA development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Plade</a:t>
                      </a:r>
                      <a:r>
                        <a:rPr lang="en-US" sz="1200" dirty="0"/>
                        <a:t> solvents wet bench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MiBK:IPA</a:t>
                      </a:r>
                      <a:r>
                        <a:rPr lang="en-US" sz="1200" dirty="0"/>
                        <a:t> 1:3 ratio for 60s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6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Rinsing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Plade</a:t>
                      </a:r>
                      <a:r>
                        <a:rPr lang="en-US" sz="1200" dirty="0"/>
                        <a:t> solvents wet bench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IPA for 60s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70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Reactive ion etching (RIE)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Veeco Nexus IBE350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313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E-beam resist removal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Plade</a:t>
                      </a:r>
                      <a:r>
                        <a:rPr lang="en-US" sz="1200" dirty="0"/>
                        <a:t> solvents wet bench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Acetone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327034"/>
                  </a:ext>
                </a:extLst>
              </a:tr>
            </a:tbl>
          </a:graphicData>
        </a:graphic>
      </p:graphicFrame>
      <p:cxnSp>
        <p:nvCxnSpPr>
          <p:cNvPr id="6" name="Straight Connector 26">
            <a:extLst>
              <a:ext uri="{FF2B5EF4-FFF2-40B4-BE49-F238E27FC236}">
                <a16:creationId xmlns:a16="http://schemas.microsoft.com/office/drawing/2014/main" id="{FE3CB2DB-FBC8-4AEA-0C8D-54CD38609D53}"/>
              </a:ext>
            </a:extLst>
          </p:cNvPr>
          <p:cNvCxnSpPr/>
          <p:nvPr/>
        </p:nvCxnSpPr>
        <p:spPr>
          <a:xfrm flipH="1">
            <a:off x="2" y="6445229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BAF2827-C24D-DC4C-D744-EDF88026A80E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6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917DE2E-85C1-26D3-B219-2AF9B651C6E6}"/>
              </a:ext>
            </a:extLst>
          </p:cNvPr>
          <p:cNvSpPr txBox="1">
            <a:spLocks/>
          </p:cNvSpPr>
          <p:nvPr/>
        </p:nvSpPr>
        <p:spPr bwMode="auto">
          <a:xfrm>
            <a:off x="0" y="6540275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20/01/2026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400661C-74E3-264C-69E2-96DF0D719CDA}"/>
              </a:ext>
            </a:extLst>
          </p:cNvPr>
          <p:cNvSpPr txBox="1">
            <a:spLocks/>
          </p:cNvSpPr>
          <p:nvPr/>
        </p:nvSpPr>
        <p:spPr bwMode="auto">
          <a:xfrm>
            <a:off x="3674390" y="6500530"/>
            <a:ext cx="4843220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0" name="Graphic 1">
            <a:extLst>
              <a:ext uri="{FF2B5EF4-FFF2-40B4-BE49-F238E27FC236}">
                <a16:creationId xmlns:a16="http://schemas.microsoft.com/office/drawing/2014/main" id="{024BA804-7A63-7FC8-9138-22E3B74AA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7045" y="3751991"/>
            <a:ext cx="3352800" cy="1885950"/>
          </a:xfrm>
          <a:prstGeom prst="rect">
            <a:avLst/>
          </a:prstGeom>
        </p:spPr>
      </p:pic>
      <p:pic>
        <p:nvPicPr>
          <p:cNvPr id="11" name="Graphic 1">
            <a:extLst>
              <a:ext uri="{FF2B5EF4-FFF2-40B4-BE49-F238E27FC236}">
                <a16:creationId xmlns:a16="http://schemas.microsoft.com/office/drawing/2014/main" id="{32FD4F89-6074-F033-DC6A-823187EC7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7045" y="1543050"/>
            <a:ext cx="3352800" cy="1885950"/>
          </a:xfrm>
          <a:prstGeom prst="rect">
            <a:avLst/>
          </a:prstGeom>
        </p:spPr>
      </p:pic>
      <p:pic>
        <p:nvPicPr>
          <p:cNvPr id="12" name="Graphic 1">
            <a:extLst>
              <a:ext uri="{FF2B5EF4-FFF2-40B4-BE49-F238E27FC236}">
                <a16:creationId xmlns:a16="http://schemas.microsoft.com/office/drawing/2014/main" id="{9BAF101D-C9E4-9A4F-D202-960F3FA159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27045" y="-342900"/>
            <a:ext cx="3352800" cy="18859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7BDE0ED-C46A-1A72-2880-B4425A3D2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10515600" cy="1325563"/>
          </a:xfrm>
        </p:spPr>
        <p:txBody>
          <a:bodyPr/>
          <a:lstStyle/>
          <a:p>
            <a:r>
              <a:rPr lang="en-GB" b="1" dirty="0"/>
              <a:t>Conventional SNSPD fabrication: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110257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3830E-3B2C-0928-ACBE-8DD1F37A8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87F7447D-0844-FFAC-1E3A-D2209DFEF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62279"/>
              </p:ext>
            </p:extLst>
          </p:nvPr>
        </p:nvGraphicFramePr>
        <p:xfrm>
          <a:off x="212155" y="1143000"/>
          <a:ext cx="7869619" cy="4572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1993">
                  <a:extLst>
                    <a:ext uri="{9D8B030D-6E8A-4147-A177-3AD203B41FA5}">
                      <a16:colId xmlns:a16="http://schemas.microsoft.com/office/drawing/2014/main" val="3898684943"/>
                    </a:ext>
                  </a:extLst>
                </a:gridCol>
                <a:gridCol w="1669606">
                  <a:extLst>
                    <a:ext uri="{9D8B030D-6E8A-4147-A177-3AD203B41FA5}">
                      <a16:colId xmlns:a16="http://schemas.microsoft.com/office/drawing/2014/main" val="4144589016"/>
                    </a:ext>
                  </a:extLst>
                </a:gridCol>
                <a:gridCol w="2196719">
                  <a:extLst>
                    <a:ext uri="{9D8B030D-6E8A-4147-A177-3AD203B41FA5}">
                      <a16:colId xmlns:a16="http://schemas.microsoft.com/office/drawing/2014/main" val="573616824"/>
                    </a:ext>
                  </a:extLst>
                </a:gridCol>
                <a:gridCol w="2272284">
                  <a:extLst>
                    <a:ext uri="{9D8B030D-6E8A-4147-A177-3AD203B41FA5}">
                      <a16:colId xmlns:a16="http://schemas.microsoft.com/office/drawing/2014/main" val="3019035268"/>
                    </a:ext>
                  </a:extLst>
                </a:gridCol>
                <a:gridCol w="1029017">
                  <a:extLst>
                    <a:ext uri="{9D8B030D-6E8A-4147-A177-3AD203B41FA5}">
                      <a16:colId xmlns:a16="http://schemas.microsoft.com/office/drawing/2014/main" val="528518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Step No.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Process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Instrument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Description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Process Block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76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Photoresist coating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 err="1">
                          <a:latin typeface="+mj-lt"/>
                        </a:rPr>
                        <a:t>Sawatec</a:t>
                      </a:r>
                      <a:r>
                        <a:rPr lang="en-US" sz="1200" i="0" dirty="0">
                          <a:latin typeface="+mj-lt"/>
                        </a:rPr>
                        <a:t> SM200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AZ1512 on LOR, 3450rpm for 30s</a:t>
                      </a:r>
                    </a:p>
                  </a:txBody>
                  <a:tcPr>
                    <a:lnR>
                      <a:noFill/>
                    </a:lnR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Gold pad deposition</a:t>
                      </a:r>
                    </a:p>
                  </a:txBody>
                  <a:tcPr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65371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Photoresist </a:t>
                      </a:r>
                      <a:r>
                        <a:rPr lang="en-US" sz="1200" i="0" dirty="0" err="1">
                          <a:latin typeface="+mj-lt"/>
                        </a:rPr>
                        <a:t>softbake</a:t>
                      </a:r>
                      <a:endParaRPr lang="en-US" sz="1200" i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EVG150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0" dirty="0">
                          <a:effectLst/>
                          <a:latin typeface="+mj-lt"/>
                          <a:ea typeface="Batang" panose="02030600000101010101" pitchFamily="18" charset="-127"/>
                        </a:rPr>
                        <a:t>110C for 90s</a:t>
                      </a:r>
                      <a:endParaRPr lang="en-CH" sz="1200" i="0" dirty="0">
                        <a:effectLst/>
                        <a:latin typeface="+mj-lt"/>
                        <a:ea typeface="Batang" panose="02030600000101010101" pitchFamily="18" charset="-127"/>
                      </a:endParaRPr>
                    </a:p>
                  </a:txBody>
                  <a:tcPr>
                    <a:lnR>
                      <a:noFill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331390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Photolithography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Heidelberg instruments MLA150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375nm, 130mJ/cm2</a:t>
                      </a:r>
                    </a:p>
                  </a:txBody>
                  <a:tcPr>
                    <a:lnR>
                      <a:noFill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3252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Post exposure bake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EVG150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115C for 90s</a:t>
                      </a:r>
                    </a:p>
                  </a:txBody>
                  <a:tcPr>
                    <a:lnR>
                      <a:noFill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31704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Development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EVG150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AZ726MIF, 50s</a:t>
                      </a:r>
                    </a:p>
                  </a:txBody>
                  <a:tcPr>
                    <a:lnR>
                      <a:noFill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2373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Back side rinse</a:t>
                      </a:r>
                    </a:p>
                  </a:txBody>
                  <a:tcP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 err="1">
                          <a:latin typeface="+mj-lt"/>
                        </a:rPr>
                        <a:t>Plade</a:t>
                      </a:r>
                      <a:r>
                        <a:rPr lang="en-US" sz="1200" i="0" dirty="0">
                          <a:latin typeface="+mj-lt"/>
                        </a:rPr>
                        <a:t> solvents wet bench</a:t>
                      </a:r>
                    </a:p>
                  </a:txBody>
                  <a:tcP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SRD bath</a:t>
                      </a:r>
                    </a:p>
                  </a:txBody>
                  <a:tcPr>
                    <a:lnR>
                      <a:noFill/>
                    </a:lnR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4215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+mj-lt"/>
                        </a:rPr>
                        <a:t>Drying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 err="1">
                          <a:latin typeface="+mj-lt"/>
                        </a:rPr>
                        <a:t>Plade</a:t>
                      </a:r>
                      <a:r>
                        <a:rPr lang="en-US" sz="1200" i="0" dirty="0">
                          <a:latin typeface="+mj-lt"/>
                        </a:rPr>
                        <a:t> solvents wet bench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i="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57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In-situ small ions etch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Leybold optics LAB 600H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40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Gold deposition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Leybold optics LAB 600H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Evaporation</a:t>
                      </a:r>
                    </a:p>
                  </a:txBody>
                  <a:tcPr>
                    <a:lnR>
                      <a:noFill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702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Lift-off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Arias lift-off bench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SVC14 overnight</a:t>
                      </a:r>
                    </a:p>
                  </a:txBody>
                  <a:tcPr>
                    <a:lnR>
                      <a:noFill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112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Wafer cleaning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Plade</a:t>
                      </a:r>
                      <a:r>
                        <a:rPr lang="en-US" sz="1200" dirty="0"/>
                        <a:t> solvents wet bench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IPA for 60s</a:t>
                      </a:r>
                    </a:p>
                  </a:txBody>
                  <a:tcPr>
                    <a:lnR>
                      <a:noFill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42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Hot plate drying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Pratziterm</a:t>
                      </a:r>
                      <a:r>
                        <a:rPr lang="en-US" sz="1200" dirty="0"/>
                        <a:t> hot plate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180C for 300s</a:t>
                      </a: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6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SEM/AFM imaging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Final steps</a:t>
                      </a:r>
                    </a:p>
                  </a:txBody>
                  <a:tcPr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70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Dicing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>
                      <a:noFill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313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Bonding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327034"/>
                  </a:ext>
                </a:extLst>
              </a:tr>
            </a:tbl>
          </a:graphicData>
        </a:graphic>
      </p:graphicFrame>
      <p:cxnSp>
        <p:nvCxnSpPr>
          <p:cNvPr id="6" name="Straight Connector 26">
            <a:extLst>
              <a:ext uri="{FF2B5EF4-FFF2-40B4-BE49-F238E27FC236}">
                <a16:creationId xmlns:a16="http://schemas.microsoft.com/office/drawing/2014/main" id="{BB53873E-9B43-79C4-483B-EBBC2CEF34A1}"/>
              </a:ext>
            </a:extLst>
          </p:cNvPr>
          <p:cNvCxnSpPr/>
          <p:nvPr/>
        </p:nvCxnSpPr>
        <p:spPr>
          <a:xfrm flipH="1">
            <a:off x="2" y="6445229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B54DE65-3319-D357-C863-3A4BF078F5C8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7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4C94D03-1435-6246-7D6F-B949F2F9FCC6}"/>
              </a:ext>
            </a:extLst>
          </p:cNvPr>
          <p:cNvSpPr txBox="1">
            <a:spLocks/>
          </p:cNvSpPr>
          <p:nvPr/>
        </p:nvSpPr>
        <p:spPr bwMode="auto">
          <a:xfrm>
            <a:off x="0" y="6540275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20/01/2026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B6E87B6-1830-F1E9-A4C5-B820B0AC5D88}"/>
              </a:ext>
            </a:extLst>
          </p:cNvPr>
          <p:cNvSpPr txBox="1">
            <a:spLocks/>
          </p:cNvSpPr>
          <p:nvPr/>
        </p:nvSpPr>
        <p:spPr bwMode="auto">
          <a:xfrm>
            <a:off x="3674390" y="6500530"/>
            <a:ext cx="4843220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0" name="Graphic 1">
            <a:extLst>
              <a:ext uri="{FF2B5EF4-FFF2-40B4-BE49-F238E27FC236}">
                <a16:creationId xmlns:a16="http://schemas.microsoft.com/office/drawing/2014/main" id="{F4600CE4-404A-CDF2-3816-0D512D5F4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7610" y="-325555"/>
            <a:ext cx="3352800" cy="18859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38BD38C-B029-4516-C577-07AD63500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7610" y="2946611"/>
            <a:ext cx="3352800" cy="18859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6ACDC2C-5067-EB0F-AD6A-A5B2DD4D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10515600" cy="1325563"/>
          </a:xfrm>
        </p:spPr>
        <p:txBody>
          <a:bodyPr/>
          <a:lstStyle/>
          <a:p>
            <a:r>
              <a:rPr lang="en-GB" b="1" dirty="0"/>
              <a:t>Conventional SNSPD fabrication: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342325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62C1282-96CA-901F-F582-A2B10274A309}"/>
              </a:ext>
            </a:extLst>
          </p:cNvPr>
          <p:cNvSpPr/>
          <p:nvPr/>
        </p:nvSpPr>
        <p:spPr>
          <a:xfrm>
            <a:off x="6622125" y="1062473"/>
            <a:ext cx="4282829" cy="1046656"/>
          </a:xfrm>
          <a:prstGeom prst="rect">
            <a:avLst/>
          </a:prstGeom>
          <a:solidFill>
            <a:srgbClr val="FDCC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7C79A2B-E7BF-1361-A6D8-CDF3ECBDC05E}"/>
              </a:ext>
            </a:extLst>
          </p:cNvPr>
          <p:cNvSpPr/>
          <p:nvPr/>
        </p:nvSpPr>
        <p:spPr>
          <a:xfrm>
            <a:off x="1282890" y="1192696"/>
            <a:ext cx="4282829" cy="8601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E988D0-68F0-8D93-53FE-34D71FC8569F}"/>
              </a:ext>
            </a:extLst>
          </p:cNvPr>
          <p:cNvSpPr/>
          <p:nvPr/>
        </p:nvSpPr>
        <p:spPr>
          <a:xfrm>
            <a:off x="8373534" y="2180763"/>
            <a:ext cx="3350384" cy="1096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C1B9BF-E913-8CBA-58E9-3962A219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0"/>
            <a:ext cx="10515600" cy="1325563"/>
          </a:xfrm>
        </p:spPr>
        <p:txBody>
          <a:bodyPr/>
          <a:lstStyle/>
          <a:p>
            <a:r>
              <a:rPr lang="en-GB" b="1" dirty="0"/>
              <a:t>Unconventional thick SNSPDs:</a:t>
            </a:r>
            <a:endParaRPr lang="en-CH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951BFB-56B8-EE4E-6D63-DBBF933D0326}"/>
              </a:ext>
            </a:extLst>
          </p:cNvPr>
          <p:cNvSpPr/>
          <p:nvPr/>
        </p:nvSpPr>
        <p:spPr>
          <a:xfrm>
            <a:off x="460832" y="3260460"/>
            <a:ext cx="3352800" cy="195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FA3F7-3EDE-178D-E804-FA736C69893C}"/>
              </a:ext>
            </a:extLst>
          </p:cNvPr>
          <p:cNvSpPr/>
          <p:nvPr/>
        </p:nvSpPr>
        <p:spPr>
          <a:xfrm>
            <a:off x="460832" y="2306353"/>
            <a:ext cx="3352800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9585A0-46F2-F912-497D-8B190DE8F137}"/>
              </a:ext>
            </a:extLst>
          </p:cNvPr>
          <p:cNvSpPr/>
          <p:nvPr/>
        </p:nvSpPr>
        <p:spPr>
          <a:xfrm>
            <a:off x="4417183" y="3260460"/>
            <a:ext cx="3352800" cy="195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57F9DF-E7A6-3FEC-CCA0-721E5EE08A62}"/>
              </a:ext>
            </a:extLst>
          </p:cNvPr>
          <p:cNvSpPr/>
          <p:nvPr/>
        </p:nvSpPr>
        <p:spPr>
          <a:xfrm>
            <a:off x="4417183" y="2306353"/>
            <a:ext cx="3352800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E57BD2-BBEA-6414-2596-8FA62031A90B}"/>
              </a:ext>
            </a:extLst>
          </p:cNvPr>
          <p:cNvSpPr/>
          <p:nvPr/>
        </p:nvSpPr>
        <p:spPr>
          <a:xfrm>
            <a:off x="5134434" y="2306349"/>
            <a:ext cx="20960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6195A6-F3A0-2B13-2296-0D8D967AE3E0}"/>
              </a:ext>
            </a:extLst>
          </p:cNvPr>
          <p:cNvSpPr/>
          <p:nvPr/>
        </p:nvSpPr>
        <p:spPr>
          <a:xfrm>
            <a:off x="5568289" y="2306349"/>
            <a:ext cx="20960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6DE8E-F061-B3DA-65CD-26CE9BB85354}"/>
              </a:ext>
            </a:extLst>
          </p:cNvPr>
          <p:cNvSpPr/>
          <p:nvPr/>
        </p:nvSpPr>
        <p:spPr>
          <a:xfrm>
            <a:off x="6002144" y="2306348"/>
            <a:ext cx="20960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BB48C5-0C39-1E62-0201-2AC715876375}"/>
              </a:ext>
            </a:extLst>
          </p:cNvPr>
          <p:cNvSpPr/>
          <p:nvPr/>
        </p:nvSpPr>
        <p:spPr>
          <a:xfrm>
            <a:off x="6435999" y="2306348"/>
            <a:ext cx="20960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35D580-116D-D7B0-8201-0D6B689345F7}"/>
              </a:ext>
            </a:extLst>
          </p:cNvPr>
          <p:cNvSpPr/>
          <p:nvPr/>
        </p:nvSpPr>
        <p:spPr>
          <a:xfrm>
            <a:off x="6864352" y="2306347"/>
            <a:ext cx="20960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2A3486-D9A3-A844-75CA-6786198F6ACC}"/>
              </a:ext>
            </a:extLst>
          </p:cNvPr>
          <p:cNvSpPr/>
          <p:nvPr/>
        </p:nvSpPr>
        <p:spPr>
          <a:xfrm>
            <a:off x="7088598" y="2306347"/>
            <a:ext cx="592423" cy="10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788C32-AECC-2C61-9CAA-5C684A8EBB40}"/>
              </a:ext>
            </a:extLst>
          </p:cNvPr>
          <p:cNvSpPr/>
          <p:nvPr/>
        </p:nvSpPr>
        <p:spPr>
          <a:xfrm>
            <a:off x="4550625" y="2216997"/>
            <a:ext cx="583809" cy="195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73D8C8-35CB-E14D-37AF-038F23B4229B}"/>
              </a:ext>
            </a:extLst>
          </p:cNvPr>
          <p:cNvSpPr/>
          <p:nvPr/>
        </p:nvSpPr>
        <p:spPr>
          <a:xfrm>
            <a:off x="8373534" y="3260454"/>
            <a:ext cx="3352800" cy="195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F121F5-08C0-68E8-31F7-7E30B61399D5}"/>
              </a:ext>
            </a:extLst>
          </p:cNvPr>
          <p:cNvSpPr/>
          <p:nvPr/>
        </p:nvSpPr>
        <p:spPr>
          <a:xfrm>
            <a:off x="8373534" y="2306347"/>
            <a:ext cx="3352800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2887B9-1C8A-BAEA-9209-E9F2DB5B4443}"/>
              </a:ext>
            </a:extLst>
          </p:cNvPr>
          <p:cNvSpPr/>
          <p:nvPr/>
        </p:nvSpPr>
        <p:spPr>
          <a:xfrm>
            <a:off x="9090785" y="2306343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29D56E-0FFC-3EC6-9A84-E6D8284F77D3}"/>
              </a:ext>
            </a:extLst>
          </p:cNvPr>
          <p:cNvSpPr/>
          <p:nvPr/>
        </p:nvSpPr>
        <p:spPr>
          <a:xfrm>
            <a:off x="9524640" y="2306343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EEC959-D220-7E5D-F5AB-2C7A84AC5E9D}"/>
              </a:ext>
            </a:extLst>
          </p:cNvPr>
          <p:cNvSpPr/>
          <p:nvPr/>
        </p:nvSpPr>
        <p:spPr>
          <a:xfrm>
            <a:off x="9958495" y="2306342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2EB938-C9AF-49D0-6A66-B3A267EE30F0}"/>
              </a:ext>
            </a:extLst>
          </p:cNvPr>
          <p:cNvSpPr/>
          <p:nvPr/>
        </p:nvSpPr>
        <p:spPr>
          <a:xfrm>
            <a:off x="10392350" y="2306342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35657C-EA21-B5E6-8CFA-754DEE613FA2}"/>
              </a:ext>
            </a:extLst>
          </p:cNvPr>
          <p:cNvSpPr/>
          <p:nvPr/>
        </p:nvSpPr>
        <p:spPr>
          <a:xfrm>
            <a:off x="10820703" y="2306341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AA521F-AFA4-BB42-84A6-CB98914491B9}"/>
              </a:ext>
            </a:extLst>
          </p:cNvPr>
          <p:cNvSpPr/>
          <p:nvPr/>
        </p:nvSpPr>
        <p:spPr>
          <a:xfrm>
            <a:off x="11044949" y="2306341"/>
            <a:ext cx="592423" cy="106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720D07-8185-D839-52A8-6B127A15459C}"/>
              </a:ext>
            </a:extLst>
          </p:cNvPr>
          <p:cNvSpPr/>
          <p:nvPr/>
        </p:nvSpPr>
        <p:spPr>
          <a:xfrm>
            <a:off x="8506976" y="2216991"/>
            <a:ext cx="583809" cy="195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EF71B0-CAC9-9BC1-BF3F-AF9C5B5D52B2}"/>
              </a:ext>
            </a:extLst>
          </p:cNvPr>
          <p:cNvSpPr/>
          <p:nvPr/>
        </p:nvSpPr>
        <p:spPr>
          <a:xfrm>
            <a:off x="8373534" y="2226987"/>
            <a:ext cx="133441" cy="675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006BD6-5733-B563-55C7-BE8029E726F0}"/>
              </a:ext>
            </a:extLst>
          </p:cNvPr>
          <p:cNvSpPr/>
          <p:nvPr/>
        </p:nvSpPr>
        <p:spPr>
          <a:xfrm>
            <a:off x="9316438" y="2216765"/>
            <a:ext cx="185221" cy="777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33AB73-18FE-654A-D5CD-AF6B7A332E10}"/>
              </a:ext>
            </a:extLst>
          </p:cNvPr>
          <p:cNvSpPr/>
          <p:nvPr/>
        </p:nvSpPr>
        <p:spPr>
          <a:xfrm>
            <a:off x="9749727" y="2216765"/>
            <a:ext cx="185221" cy="777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55238B-B9B4-B1D1-8723-2A75506F0364}"/>
              </a:ext>
            </a:extLst>
          </p:cNvPr>
          <p:cNvSpPr/>
          <p:nvPr/>
        </p:nvSpPr>
        <p:spPr>
          <a:xfrm>
            <a:off x="10186814" y="2216765"/>
            <a:ext cx="185221" cy="777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1ADF80-4989-3F29-906A-2B774A50B540}"/>
              </a:ext>
            </a:extLst>
          </p:cNvPr>
          <p:cNvSpPr/>
          <p:nvPr/>
        </p:nvSpPr>
        <p:spPr>
          <a:xfrm>
            <a:off x="10619559" y="2216765"/>
            <a:ext cx="185221" cy="777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1E38E9-1ABA-A895-DA14-9058426D2440}"/>
              </a:ext>
            </a:extLst>
          </p:cNvPr>
          <p:cNvSpPr/>
          <p:nvPr/>
        </p:nvSpPr>
        <p:spPr>
          <a:xfrm>
            <a:off x="11637372" y="2211654"/>
            <a:ext cx="88962" cy="77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956ED5-CDC9-A30E-9DA0-6E382F656DFA}"/>
              </a:ext>
            </a:extLst>
          </p:cNvPr>
          <p:cNvSpPr/>
          <p:nvPr/>
        </p:nvSpPr>
        <p:spPr>
          <a:xfrm>
            <a:off x="460833" y="5446431"/>
            <a:ext cx="3352800" cy="195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C04457-A00B-CCE4-0A45-F38DDB093766}"/>
              </a:ext>
            </a:extLst>
          </p:cNvPr>
          <p:cNvSpPr/>
          <p:nvPr/>
        </p:nvSpPr>
        <p:spPr>
          <a:xfrm>
            <a:off x="460833" y="4492324"/>
            <a:ext cx="3352800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CDC527-60CB-CF83-F235-CA530DBE6ED9}"/>
              </a:ext>
            </a:extLst>
          </p:cNvPr>
          <p:cNvSpPr/>
          <p:nvPr/>
        </p:nvSpPr>
        <p:spPr>
          <a:xfrm>
            <a:off x="1178084" y="4492320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45A040-2D21-3A17-7178-84C29A3A6444}"/>
              </a:ext>
            </a:extLst>
          </p:cNvPr>
          <p:cNvSpPr/>
          <p:nvPr/>
        </p:nvSpPr>
        <p:spPr>
          <a:xfrm>
            <a:off x="1611939" y="4492320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35878C-1CFC-A6E0-0DCD-3739226B1528}"/>
              </a:ext>
            </a:extLst>
          </p:cNvPr>
          <p:cNvSpPr/>
          <p:nvPr/>
        </p:nvSpPr>
        <p:spPr>
          <a:xfrm>
            <a:off x="2045794" y="4492319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4C84FF-843F-6BA6-FF8A-44565BB07662}"/>
              </a:ext>
            </a:extLst>
          </p:cNvPr>
          <p:cNvSpPr/>
          <p:nvPr/>
        </p:nvSpPr>
        <p:spPr>
          <a:xfrm>
            <a:off x="2479649" y="4492319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5125F4-EAA6-9A17-D56A-D9253B7CF7D0}"/>
              </a:ext>
            </a:extLst>
          </p:cNvPr>
          <p:cNvSpPr/>
          <p:nvPr/>
        </p:nvSpPr>
        <p:spPr>
          <a:xfrm>
            <a:off x="2908002" y="4492318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AEBF52-10FD-B259-83EB-A22CDE882BAD}"/>
              </a:ext>
            </a:extLst>
          </p:cNvPr>
          <p:cNvSpPr/>
          <p:nvPr/>
        </p:nvSpPr>
        <p:spPr>
          <a:xfrm>
            <a:off x="3132248" y="4492318"/>
            <a:ext cx="592423" cy="106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58A88F-BA45-DA20-EA61-FA6359D9D2F4}"/>
              </a:ext>
            </a:extLst>
          </p:cNvPr>
          <p:cNvSpPr/>
          <p:nvPr/>
        </p:nvSpPr>
        <p:spPr>
          <a:xfrm>
            <a:off x="594275" y="4492316"/>
            <a:ext cx="583809" cy="127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CFB6C8F-2348-C44C-5811-D08213B30DB1}"/>
              </a:ext>
            </a:extLst>
          </p:cNvPr>
          <p:cNvSpPr/>
          <p:nvPr/>
        </p:nvSpPr>
        <p:spPr>
          <a:xfrm>
            <a:off x="4417184" y="5446431"/>
            <a:ext cx="3352800" cy="195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6795AC-004E-9358-B463-0A39D9509CD8}"/>
              </a:ext>
            </a:extLst>
          </p:cNvPr>
          <p:cNvSpPr/>
          <p:nvPr/>
        </p:nvSpPr>
        <p:spPr>
          <a:xfrm>
            <a:off x="4417184" y="4492324"/>
            <a:ext cx="3352800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7208FA-B865-39ED-08B0-E49DCCAF00FA}"/>
              </a:ext>
            </a:extLst>
          </p:cNvPr>
          <p:cNvSpPr/>
          <p:nvPr/>
        </p:nvSpPr>
        <p:spPr>
          <a:xfrm>
            <a:off x="5134435" y="4492320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656893-2213-119E-802F-4A93D6AA7F39}"/>
              </a:ext>
            </a:extLst>
          </p:cNvPr>
          <p:cNvSpPr/>
          <p:nvPr/>
        </p:nvSpPr>
        <p:spPr>
          <a:xfrm>
            <a:off x="5568290" y="4492320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16F286-CDB6-6FBE-365C-ADADA1D4E4B6}"/>
              </a:ext>
            </a:extLst>
          </p:cNvPr>
          <p:cNvSpPr/>
          <p:nvPr/>
        </p:nvSpPr>
        <p:spPr>
          <a:xfrm>
            <a:off x="6002145" y="4492319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19F6FCF-4E03-C639-DDC0-A93084F4812C}"/>
              </a:ext>
            </a:extLst>
          </p:cNvPr>
          <p:cNvSpPr/>
          <p:nvPr/>
        </p:nvSpPr>
        <p:spPr>
          <a:xfrm>
            <a:off x="6436000" y="4492319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EF7AA8-EE6F-BD24-1783-77EFEB32C3BF}"/>
              </a:ext>
            </a:extLst>
          </p:cNvPr>
          <p:cNvSpPr/>
          <p:nvPr/>
        </p:nvSpPr>
        <p:spPr>
          <a:xfrm>
            <a:off x="6864353" y="4492318"/>
            <a:ext cx="2096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F1FACC-04BB-C972-3861-FC4F1D7BA755}"/>
              </a:ext>
            </a:extLst>
          </p:cNvPr>
          <p:cNvSpPr/>
          <p:nvPr/>
        </p:nvSpPr>
        <p:spPr>
          <a:xfrm>
            <a:off x="7088599" y="4492318"/>
            <a:ext cx="592423" cy="106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703316-0BD6-0ADF-6E2A-968BE1E07067}"/>
              </a:ext>
            </a:extLst>
          </p:cNvPr>
          <p:cNvSpPr/>
          <p:nvPr/>
        </p:nvSpPr>
        <p:spPr>
          <a:xfrm>
            <a:off x="4550626" y="4492316"/>
            <a:ext cx="583809" cy="127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93FFF62-AB97-DA2A-3062-1CAF5F883AD4}"/>
              </a:ext>
            </a:extLst>
          </p:cNvPr>
          <p:cNvSpPr/>
          <p:nvPr/>
        </p:nvSpPr>
        <p:spPr>
          <a:xfrm>
            <a:off x="4417184" y="4372820"/>
            <a:ext cx="592423" cy="10659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9E542B-8880-E86F-889F-E79743B025D3}"/>
              </a:ext>
            </a:extLst>
          </p:cNvPr>
          <p:cNvSpPr/>
          <p:nvPr/>
        </p:nvSpPr>
        <p:spPr>
          <a:xfrm>
            <a:off x="7175147" y="4372819"/>
            <a:ext cx="592423" cy="10659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B21D55-1765-4160-350B-EAA83AD08C02}"/>
              </a:ext>
            </a:extLst>
          </p:cNvPr>
          <p:cNvSpPr txBox="1"/>
          <p:nvPr/>
        </p:nvSpPr>
        <p:spPr>
          <a:xfrm>
            <a:off x="460831" y="3476436"/>
            <a:ext cx="335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/>
              <a:t>Step 1: </a:t>
            </a:r>
            <a:r>
              <a:rPr lang="en-GB" sz="1400" dirty="0"/>
              <a:t>Oxide layer growth (up to 3um) with the </a:t>
            </a:r>
            <a:r>
              <a:rPr lang="en-GB" sz="1400" i="1" dirty="0" err="1"/>
              <a:t>Centrotherm</a:t>
            </a:r>
            <a:r>
              <a:rPr lang="en-GB" sz="1400" i="1" dirty="0"/>
              <a:t> furnaces</a:t>
            </a:r>
            <a:endParaRPr lang="en-CH" sz="1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8FF397-6910-4A58-4B4E-B1B56E2B0F8F}"/>
              </a:ext>
            </a:extLst>
          </p:cNvPr>
          <p:cNvSpPr txBox="1"/>
          <p:nvPr/>
        </p:nvSpPr>
        <p:spPr>
          <a:xfrm>
            <a:off x="4414768" y="3476436"/>
            <a:ext cx="3352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/>
              <a:t>Step 2: </a:t>
            </a:r>
            <a:r>
              <a:rPr lang="en-GB" sz="1400" dirty="0"/>
              <a:t>Meander well creation using </a:t>
            </a:r>
            <a:r>
              <a:rPr lang="en-GB" sz="1400" i="1" dirty="0"/>
              <a:t>E-beam lithography</a:t>
            </a:r>
            <a:r>
              <a:rPr lang="en-GB" sz="1400" dirty="0"/>
              <a:t> and </a:t>
            </a:r>
            <a:r>
              <a:rPr lang="en-GB" sz="1400" i="1" dirty="0"/>
              <a:t>Deep reactive ion etching</a:t>
            </a:r>
            <a:endParaRPr lang="en-CH" sz="1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7E068D3-EA8A-B7A6-8A6B-73547BCC66E0}"/>
              </a:ext>
            </a:extLst>
          </p:cNvPr>
          <p:cNvSpPr txBox="1"/>
          <p:nvPr/>
        </p:nvSpPr>
        <p:spPr>
          <a:xfrm>
            <a:off x="8372325" y="3506326"/>
            <a:ext cx="3352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/>
              <a:t>Step 3: </a:t>
            </a:r>
            <a:r>
              <a:rPr lang="en-GB" sz="1400" dirty="0"/>
              <a:t>Thin film deposition </a:t>
            </a:r>
            <a:r>
              <a:rPr lang="en-GB" sz="1400" i="1" dirty="0"/>
              <a:t>(Magnetron sputtering)</a:t>
            </a:r>
            <a:r>
              <a:rPr lang="en-GB" sz="1400" dirty="0"/>
              <a:t> and photoresist coating for lift-off (This step should be modified)</a:t>
            </a:r>
            <a:endParaRPr lang="en-CH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E23E37-D149-7F77-88EC-B67F02A4BFFA}"/>
              </a:ext>
            </a:extLst>
          </p:cNvPr>
          <p:cNvSpPr txBox="1"/>
          <p:nvPr/>
        </p:nvSpPr>
        <p:spPr>
          <a:xfrm>
            <a:off x="460831" y="5750058"/>
            <a:ext cx="3352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Step 4: </a:t>
            </a:r>
            <a:r>
              <a:rPr lang="en-GB" sz="1400" dirty="0"/>
              <a:t>Lift-off at the using SVC14</a:t>
            </a:r>
            <a:endParaRPr lang="en-CH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1DC095-A7E4-21B2-EE15-7DD4EC7746C8}"/>
              </a:ext>
            </a:extLst>
          </p:cNvPr>
          <p:cNvSpPr txBox="1"/>
          <p:nvPr/>
        </p:nvSpPr>
        <p:spPr>
          <a:xfrm>
            <a:off x="4414768" y="5746546"/>
            <a:ext cx="3352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Step 5: </a:t>
            </a:r>
            <a:r>
              <a:rPr lang="en-GB" sz="1400" dirty="0"/>
              <a:t>Gold pad deposition with evaporation and Lift-off at the using SVC14</a:t>
            </a:r>
            <a:endParaRPr lang="en-CH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158F89-6D30-1AEB-97EE-905ACFF567D9}"/>
              </a:ext>
            </a:extLst>
          </p:cNvPr>
          <p:cNvSpPr txBox="1"/>
          <p:nvPr/>
        </p:nvSpPr>
        <p:spPr>
          <a:xfrm>
            <a:off x="1287046" y="1241536"/>
            <a:ext cx="4282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Why do we need this ? According to simulation, to get a near 100% detection efficiency of MIPs, the SNSPDs need to be several </a:t>
            </a:r>
            <a:r>
              <a:rPr lang="en-GB" sz="1400" dirty="0" err="1"/>
              <a:t>micrometers</a:t>
            </a:r>
            <a:r>
              <a:rPr lang="en-GB" sz="1400" dirty="0"/>
              <a:t> thick.</a:t>
            </a:r>
            <a:endParaRPr lang="en-CH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A8C255-C1E5-7F7C-0B63-CEF700ADD306}"/>
              </a:ext>
            </a:extLst>
          </p:cNvPr>
          <p:cNvSpPr txBox="1"/>
          <p:nvPr/>
        </p:nvSpPr>
        <p:spPr>
          <a:xfrm>
            <a:off x="6622127" y="1123541"/>
            <a:ext cx="3979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The issues ? This hasn’t been done before, so we don’t know how to fabricate them or if they can even detect particles through cooper pair breaking</a:t>
            </a:r>
            <a:endParaRPr lang="en-CH" sz="1400" dirty="0"/>
          </a:p>
        </p:txBody>
      </p:sp>
      <p:cxnSp>
        <p:nvCxnSpPr>
          <p:cNvPr id="66" name="Straight Connector 26">
            <a:extLst>
              <a:ext uri="{FF2B5EF4-FFF2-40B4-BE49-F238E27FC236}">
                <a16:creationId xmlns:a16="http://schemas.microsoft.com/office/drawing/2014/main" id="{944780E7-B14E-718A-84C3-99E7AD01D1FA}"/>
              </a:ext>
            </a:extLst>
          </p:cNvPr>
          <p:cNvCxnSpPr/>
          <p:nvPr/>
        </p:nvCxnSpPr>
        <p:spPr>
          <a:xfrm flipH="1">
            <a:off x="12099" y="6459660"/>
            <a:ext cx="11531598" cy="12873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lide Number Placeholder 3">
            <a:extLst>
              <a:ext uri="{FF2B5EF4-FFF2-40B4-BE49-F238E27FC236}">
                <a16:creationId xmlns:a16="http://schemas.microsoft.com/office/drawing/2014/main" id="{02CCE857-E513-15CD-F67B-53072E274E2D}"/>
              </a:ext>
            </a:extLst>
          </p:cNvPr>
          <p:cNvSpPr txBox="1">
            <a:spLocks/>
          </p:cNvSpPr>
          <p:nvPr/>
        </p:nvSpPr>
        <p:spPr bwMode="auto">
          <a:xfrm>
            <a:off x="11486763" y="6525344"/>
            <a:ext cx="59055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8</a:t>
            </a:r>
          </a:p>
        </p:txBody>
      </p:sp>
      <p:sp>
        <p:nvSpPr>
          <p:cNvPr id="68" name="Slide Number Placeholder 3">
            <a:extLst>
              <a:ext uri="{FF2B5EF4-FFF2-40B4-BE49-F238E27FC236}">
                <a16:creationId xmlns:a16="http://schemas.microsoft.com/office/drawing/2014/main" id="{C11A814B-1528-04D8-4CFB-77F6C8C874C4}"/>
              </a:ext>
            </a:extLst>
          </p:cNvPr>
          <p:cNvSpPr txBox="1">
            <a:spLocks/>
          </p:cNvSpPr>
          <p:nvPr/>
        </p:nvSpPr>
        <p:spPr bwMode="auto">
          <a:xfrm>
            <a:off x="0" y="6540275"/>
            <a:ext cx="1772283" cy="2561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20/01/2026</a:t>
            </a:r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4DF479C0-2E2E-59C5-3719-878DF10584D3}"/>
              </a:ext>
            </a:extLst>
          </p:cNvPr>
          <p:cNvSpPr txBox="1">
            <a:spLocks/>
          </p:cNvSpPr>
          <p:nvPr/>
        </p:nvSpPr>
        <p:spPr bwMode="auto">
          <a:xfrm>
            <a:off x="3674390" y="6500530"/>
            <a:ext cx="4843220" cy="3574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A. Hennessy, E. L. </a:t>
            </a:r>
            <a:r>
              <a:rPr lang="en-US" altLang="en-US" sz="2000" b="1" dirty="0" err="1">
                <a:solidFill>
                  <a:schemeClr val="accent5">
                    <a:lumMod val="50000"/>
                  </a:schemeClr>
                </a:solidFill>
                <a:latin typeface="Rockwell Extra Bold" panose="02060903040505020403" pitchFamily="18" charset="0"/>
              </a:rPr>
              <a:t>Gkougkousis</a:t>
            </a: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76766C-F498-4C7E-FEC5-22086C729577}"/>
              </a:ext>
            </a:extLst>
          </p:cNvPr>
          <p:cNvSpPr txBox="1"/>
          <p:nvPr/>
        </p:nvSpPr>
        <p:spPr>
          <a:xfrm>
            <a:off x="8331825" y="4657492"/>
            <a:ext cx="3433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Many open questions left: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400" dirty="0"/>
              <a:t>Can we use e-beam </a:t>
            </a:r>
            <a:r>
              <a:rPr lang="en-GB" sz="1400" dirty="0" err="1"/>
              <a:t>litho</a:t>
            </a:r>
            <a:r>
              <a:rPr lang="en-GB" sz="1400" dirty="0"/>
              <a:t> on lift-off photoresist?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400" dirty="0"/>
              <a:t>How thick do these photoresists have to be 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400" dirty="0"/>
              <a:t>Can we etch directly into Si ?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1387766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1043</Words>
  <Application>Microsoft Office PowerPoint</Application>
  <PresentationFormat>Widescreen</PresentationFormat>
  <Paragraphs>255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Rockwell Extra Bold</vt:lpstr>
      <vt:lpstr>Wingdings</vt:lpstr>
      <vt:lpstr>Office Theme</vt:lpstr>
      <vt:lpstr>SNSPD fabrication process</vt:lpstr>
      <vt:lpstr>Typical wafer layout:</vt:lpstr>
      <vt:lpstr>Typical SNSPD layout:</vt:lpstr>
      <vt:lpstr>Mask layout:</vt:lpstr>
      <vt:lpstr>CMi facility:</vt:lpstr>
      <vt:lpstr>Conventional SNSPD fabrication:</vt:lpstr>
      <vt:lpstr>Conventional SNSPD fabrication:</vt:lpstr>
      <vt:lpstr>Conventional SNSPD fabrication:</vt:lpstr>
      <vt:lpstr>Unconventional thick SNSPDs:</vt:lpstr>
      <vt:lpstr>Lithography &amp; Etching: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Alexandre Hennessy</dc:creator>
  <cp:lastModifiedBy>Alexandre Hennessy</cp:lastModifiedBy>
  <cp:revision>2</cp:revision>
  <dcterms:created xsi:type="dcterms:W3CDTF">2026-01-19T07:32:44Z</dcterms:created>
  <dcterms:modified xsi:type="dcterms:W3CDTF">2026-01-20T08:20:33Z</dcterms:modified>
</cp:coreProperties>
</file>