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5" r:id="rId9"/>
    <p:sldId id="264" r:id="rId10"/>
    <p:sldId id="261" r:id="rId1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24712-CE45-4AEC-8254-9FB4E072F9FB}" v="5" dt="2026-02-09T08:28:43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660"/>
  </p:normalViewPr>
  <p:slideViewPr>
    <p:cSldViewPr snapToGrid="0">
      <p:cViewPr>
        <p:scale>
          <a:sx n="80" d="100"/>
          <a:sy n="80" d="100"/>
        </p:scale>
        <p:origin x="580" y="2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Hennessy" userId="91c145f27d306398" providerId="LiveId" clId="{7836BD14-3AE7-4680-B32A-F6131519A652}"/>
    <pc:docChg chg="custSel addSld modSld">
      <pc:chgData name="Alexandre Hennessy" userId="91c145f27d306398" providerId="LiveId" clId="{7836BD14-3AE7-4680-B32A-F6131519A652}" dt="2026-02-09T08:29:18.524" v="102" actId="114"/>
      <pc:docMkLst>
        <pc:docMk/>
      </pc:docMkLst>
      <pc:sldChg chg="modSp mod">
        <pc:chgData name="Alexandre Hennessy" userId="91c145f27d306398" providerId="LiveId" clId="{7836BD14-3AE7-4680-B32A-F6131519A652}" dt="2026-02-09T08:08:05.657" v="57" actId="20577"/>
        <pc:sldMkLst>
          <pc:docMk/>
          <pc:sldMk cId="2279494966" sldId="261"/>
        </pc:sldMkLst>
        <pc:spChg chg="mod">
          <ac:chgData name="Alexandre Hennessy" userId="91c145f27d306398" providerId="LiveId" clId="{7836BD14-3AE7-4680-B32A-F6131519A652}" dt="2026-02-09T08:08:05.657" v="57" actId="20577"/>
          <ac:spMkLst>
            <pc:docMk/>
            <pc:sldMk cId="2279494966" sldId="261"/>
            <ac:spMk id="5" creationId="{6E0C5303-F741-6577-C1EE-7FB199D09A8E}"/>
          </ac:spMkLst>
        </pc:spChg>
      </pc:sldChg>
      <pc:sldChg chg="modSp mod">
        <pc:chgData name="Alexandre Hennessy" userId="91c145f27d306398" providerId="LiveId" clId="{7836BD14-3AE7-4680-B32A-F6131519A652}" dt="2026-02-09T08:08:01.693" v="55" actId="20577"/>
        <pc:sldMkLst>
          <pc:docMk/>
          <pc:sldMk cId="3775676193" sldId="264"/>
        </pc:sldMkLst>
        <pc:spChg chg="mod">
          <ac:chgData name="Alexandre Hennessy" userId="91c145f27d306398" providerId="LiveId" clId="{7836BD14-3AE7-4680-B32A-F6131519A652}" dt="2026-02-09T08:08:01.693" v="55" actId="20577"/>
          <ac:spMkLst>
            <pc:docMk/>
            <pc:sldMk cId="3775676193" sldId="264"/>
            <ac:spMk id="19" creationId="{AA077359-DD17-87B1-88B6-625AE52EEBD0}"/>
          </ac:spMkLst>
        </pc:spChg>
      </pc:sldChg>
      <pc:sldChg chg="addSp delSp modSp new mod">
        <pc:chgData name="Alexandre Hennessy" userId="91c145f27d306398" providerId="LiveId" clId="{7836BD14-3AE7-4680-B32A-F6131519A652}" dt="2026-02-09T08:29:18.524" v="102" actId="114"/>
        <pc:sldMkLst>
          <pc:docMk/>
          <pc:sldMk cId="508229257" sldId="265"/>
        </pc:sldMkLst>
        <pc:spChg chg="del">
          <ac:chgData name="Alexandre Hennessy" userId="91c145f27d306398" providerId="LiveId" clId="{7836BD14-3AE7-4680-B32A-F6131519A652}" dt="2026-02-09T07:31:33.008" v="3" actId="478"/>
          <ac:spMkLst>
            <pc:docMk/>
            <pc:sldMk cId="508229257" sldId="265"/>
            <ac:spMk id="2" creationId="{00DEDCF1-336B-23D2-51F6-EF92E408443D}"/>
          </ac:spMkLst>
        </pc:spChg>
        <pc:spChg chg="del">
          <ac:chgData name="Alexandre Hennessy" userId="91c145f27d306398" providerId="LiveId" clId="{7836BD14-3AE7-4680-B32A-F6131519A652}" dt="2026-02-09T07:31:31.659" v="2" actId="478"/>
          <ac:spMkLst>
            <pc:docMk/>
            <pc:sldMk cId="508229257" sldId="265"/>
            <ac:spMk id="3" creationId="{1B2749E8-E476-1399-6F3A-7A5BA064E657}"/>
          </ac:spMkLst>
        </pc:spChg>
        <pc:spChg chg="add mod">
          <ac:chgData name="Alexandre Hennessy" userId="91c145f27d306398" providerId="LiveId" clId="{7836BD14-3AE7-4680-B32A-F6131519A652}" dt="2026-02-09T08:02:45.798" v="11" actId="20577"/>
          <ac:spMkLst>
            <pc:docMk/>
            <pc:sldMk cId="508229257" sldId="265"/>
            <ac:spMk id="4" creationId="{DA005600-4037-8342-A576-CAF3EF23E624}"/>
          </ac:spMkLst>
        </pc:spChg>
        <pc:spChg chg="add mod">
          <ac:chgData name="Alexandre Hennessy" userId="91c145f27d306398" providerId="LiveId" clId="{7836BD14-3AE7-4680-B32A-F6131519A652}" dt="2026-02-09T08:07:58.355" v="53" actId="20577"/>
          <ac:spMkLst>
            <pc:docMk/>
            <pc:sldMk cId="508229257" sldId="265"/>
            <ac:spMk id="8" creationId="{EFD97AF6-66E6-8CE7-F622-442CC0D2FD31}"/>
          </ac:spMkLst>
        </pc:spChg>
        <pc:spChg chg="add mod">
          <ac:chgData name="Alexandre Hennessy" userId="91c145f27d306398" providerId="LiveId" clId="{7836BD14-3AE7-4680-B32A-F6131519A652}" dt="2026-02-09T07:35:12.908" v="9"/>
          <ac:spMkLst>
            <pc:docMk/>
            <pc:sldMk cId="508229257" sldId="265"/>
            <ac:spMk id="9" creationId="{FFF01FFD-FAA9-0EE3-0C40-C19BA59EA312}"/>
          </ac:spMkLst>
        </pc:spChg>
        <pc:spChg chg="add mod">
          <ac:chgData name="Alexandre Hennessy" userId="91c145f27d306398" providerId="LiveId" clId="{7836BD14-3AE7-4680-B32A-F6131519A652}" dt="2026-02-09T07:35:12.908" v="9"/>
          <ac:spMkLst>
            <pc:docMk/>
            <pc:sldMk cId="508229257" sldId="265"/>
            <ac:spMk id="10" creationId="{F114E3EA-84FA-F111-1A7A-0101BA216FA9}"/>
          </ac:spMkLst>
        </pc:spChg>
        <pc:spChg chg="add mod">
          <ac:chgData name="Alexandre Hennessy" userId="91c145f27d306398" providerId="LiveId" clId="{7836BD14-3AE7-4680-B32A-F6131519A652}" dt="2026-02-09T08:28:18.511" v="74" actId="20577"/>
          <ac:spMkLst>
            <pc:docMk/>
            <pc:sldMk cId="508229257" sldId="265"/>
            <ac:spMk id="11" creationId="{0498AD66-7829-4FE8-2D75-443157654845}"/>
          </ac:spMkLst>
        </pc:spChg>
        <pc:spChg chg="add mod">
          <ac:chgData name="Alexandre Hennessy" userId="91c145f27d306398" providerId="LiveId" clId="{7836BD14-3AE7-4680-B32A-F6131519A652}" dt="2026-02-09T08:29:15.669" v="101" actId="114"/>
          <ac:spMkLst>
            <pc:docMk/>
            <pc:sldMk cId="508229257" sldId="265"/>
            <ac:spMk id="14" creationId="{69E7E083-1E26-F682-759E-ADAFCE0C2391}"/>
          </ac:spMkLst>
        </pc:spChg>
        <pc:spChg chg="add mod">
          <ac:chgData name="Alexandre Hennessy" userId="91c145f27d306398" providerId="LiveId" clId="{7836BD14-3AE7-4680-B32A-F6131519A652}" dt="2026-02-09T08:29:18.524" v="102" actId="114"/>
          <ac:spMkLst>
            <pc:docMk/>
            <pc:sldMk cId="508229257" sldId="265"/>
            <ac:spMk id="15" creationId="{05923673-C66A-D89D-00EC-B4E6E53648F4}"/>
          </ac:spMkLst>
        </pc:spChg>
        <pc:picChg chg="add mod">
          <ac:chgData name="Alexandre Hennessy" userId="91c145f27d306398" providerId="LiveId" clId="{7836BD14-3AE7-4680-B32A-F6131519A652}" dt="2026-02-09T08:07:40.329" v="49" actId="1076"/>
          <ac:picMkLst>
            <pc:docMk/>
            <pc:sldMk cId="508229257" sldId="265"/>
            <ac:picMk id="6" creationId="{DBBB7EC7-F8AB-7BE5-C630-2EB9484D6AFB}"/>
          </ac:picMkLst>
        </pc:picChg>
        <pc:picChg chg="add mod">
          <ac:chgData name="Alexandre Hennessy" userId="91c145f27d306398" providerId="LiveId" clId="{7836BD14-3AE7-4680-B32A-F6131519A652}" dt="2026-02-09T08:28:25.254" v="75" actId="1076"/>
          <ac:picMkLst>
            <pc:docMk/>
            <pc:sldMk cId="508229257" sldId="265"/>
            <ac:picMk id="13" creationId="{96C08931-8708-AE92-702A-240B4FC9F482}"/>
          </ac:picMkLst>
        </pc:picChg>
        <pc:cxnChg chg="add mod">
          <ac:chgData name="Alexandre Hennessy" userId="91c145f27d306398" providerId="LiveId" clId="{7836BD14-3AE7-4680-B32A-F6131519A652}" dt="2026-02-09T07:35:12.908" v="9"/>
          <ac:cxnSpMkLst>
            <pc:docMk/>
            <pc:sldMk cId="508229257" sldId="265"/>
            <ac:cxnSpMk id="7" creationId="{193C2829-B386-FA04-4E02-18D1DD180FE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84BB2-EFD0-4FCD-A26E-4B3D00713764}" type="datetimeFigureOut">
              <a:rPr lang="en-CH" smtClean="0"/>
              <a:t>09.02.2026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87E7A-8A94-44F1-8E41-D47C7A97D0C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3243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87E7A-8A94-44F1-8E41-D47C7A97D0CD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401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4319-4D60-623E-D049-22A1DE480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A6526-3326-4F3D-E8F2-F82174B15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7F9A3-0389-0320-76BA-2B5C7169A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583-EE0F-4C2F-85E1-300C9E7D803A}" type="datetimeFigureOut">
              <a:rPr lang="en-CH" smtClean="0"/>
              <a:t>09.02.2026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AD9CF-05F4-428E-A839-9C2BB052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2E4C8-4321-5D3F-238C-81E1A5E4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DE2C-68CA-40A9-8AA4-968993CF73F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0479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F56F-231F-CC98-CA70-65CFC846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2C826-E4F4-4804-65FF-DC119F19F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1AE77-484A-0975-1363-B00292BE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583-EE0F-4C2F-85E1-300C9E7D803A}" type="datetimeFigureOut">
              <a:rPr lang="en-CH" smtClean="0"/>
              <a:t>09.02.2026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8BDBC-FA87-8180-ED30-7A2E69D6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235C2-411D-500A-FCF0-A595BF36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DE2C-68CA-40A9-8AA4-968993CF73F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2111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72C209-6C51-3BDA-7ED7-0BD408A4C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A14C2-34BD-59D0-4FC6-9B9855B6E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094A4-15BA-DFD1-8013-183C60D1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583-EE0F-4C2F-85E1-300C9E7D803A}" type="datetimeFigureOut">
              <a:rPr lang="en-CH" smtClean="0"/>
              <a:t>09.02.2026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D6E8-B5B6-11D1-0895-1AD84A85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4469A-81A9-1B49-860F-6BF2A6AF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DE2C-68CA-40A9-8AA4-968993CF73F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4051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BD38-84AF-E77E-105D-96BA9799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A0F29-F98F-E1DB-D8E8-1D0FE2340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3B5B2-A1BE-6294-9D73-FF8CEE3C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583-EE0F-4C2F-85E1-300C9E7D803A}" type="datetimeFigureOut">
              <a:rPr lang="en-CH" smtClean="0"/>
              <a:t>09.02.2026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E97C7-518D-A9F8-1038-D9E7E6F3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9487E-0F4C-2BAF-CAFC-B3B5DCB0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DE2C-68CA-40A9-8AA4-968993CF73F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7908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07C2-6498-886A-DB66-D14D5ED9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E260-72D6-5627-0480-13DF8360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455EB-2A1E-AA94-01BC-7FB0B0B2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583-EE0F-4C2F-85E1-300C9E7D803A}" type="datetimeFigureOut">
              <a:rPr lang="en-CH" smtClean="0"/>
              <a:t>09.02.2026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6477-0E79-0CDB-D330-2F58810B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3845-83D6-EA13-6C1D-44833D4C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DE2C-68CA-40A9-8AA4-968993CF73F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4464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80AC-4EF0-67E7-4363-C2539CB2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46E3-6AD9-8485-DD07-34CF09B07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B1CFC-D7BB-38FF-56EC-E846E782D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58F80-E370-A77A-7433-488ACFE0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583-EE0F-4C2F-85E1-300C9E7D803A}" type="datetimeFigureOut">
              <a:rPr lang="en-CH" smtClean="0"/>
              <a:t>09.02.2026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D5D7B-46EC-FCE0-F1CA-369CFD95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8F1D8-9A80-782F-F3C9-F64BA2D6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DE2C-68CA-40A9-8AA4-968993CF73F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801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9270-103B-AEDE-8E25-DAD0B5471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A3A7F-7C65-2CF1-1BB1-C0281B7A6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E3CC9-0173-FF45-CF5E-F8AED62DB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10C20-2CD9-B52F-682A-8009608D8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5EAB6-6C49-4B9E-28FD-9A126ECAE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F25A8B-82E4-A8CB-C592-6743243AF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583-EE0F-4C2F-85E1-300C9E7D803A}" type="datetimeFigureOut">
              <a:rPr lang="en-CH" smtClean="0"/>
              <a:t>09.02.2026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8EA44-D9ED-C3E4-B55E-FCD67FF5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04D96-CB26-A422-28A0-3A285071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DE2C-68CA-40A9-8AA4-968993CF73F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6530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BED1-3E36-08F8-99DE-29D73D4C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C714D3-FF10-E5B7-0156-4E42C2D5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583-EE0F-4C2F-85E1-300C9E7D803A}" type="datetimeFigureOut">
              <a:rPr lang="en-CH" smtClean="0"/>
              <a:t>09.02.2026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5E119-294E-1CA5-5C35-80D5416D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E7F6D-79FE-63D3-C6E7-A388CA84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DE2C-68CA-40A9-8AA4-968993CF73F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7842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4491D-C5B4-A730-2618-17D07ADC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583-EE0F-4C2F-85E1-300C9E7D803A}" type="datetimeFigureOut">
              <a:rPr lang="en-CH" smtClean="0"/>
              <a:t>09.02.2026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4629E-F2FA-408B-977E-4AAA7A2F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8FBF7-0B4C-AF01-2DF6-1FFEA65F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DE2C-68CA-40A9-8AA4-968993CF73F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1001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D69B-6C90-0823-9D90-CE0B930B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CCA7-4AA6-307C-E67B-ACEC7F5AA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5E45B-C02B-0BEF-ABED-F9BAACBE9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C3902-09ED-22C6-B7A7-2A313BEC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583-EE0F-4C2F-85E1-300C9E7D803A}" type="datetimeFigureOut">
              <a:rPr lang="en-CH" smtClean="0"/>
              <a:t>09.02.2026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D4D64-7E7E-7D5F-280D-A1310254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FC157-357B-A966-BF7B-0BAB509A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DE2C-68CA-40A9-8AA4-968993CF73F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784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708A-4CAD-11F9-557F-646758E8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201D0-6819-BE29-6F7A-34AB4EDB2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59C2A-6B4C-42FD-CC9F-B92B09682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58A82-01F0-9F85-ABB4-6D809661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583-EE0F-4C2F-85E1-300C9E7D803A}" type="datetimeFigureOut">
              <a:rPr lang="en-CH" smtClean="0"/>
              <a:t>09.02.2026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A0E52-2284-C848-B5D0-9298AD65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93333-FC05-A3EA-5D1D-544199FD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DE2C-68CA-40A9-8AA4-968993CF73F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8705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2D76B-6C50-0647-D08E-4C487661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DD296-75AB-E416-24BF-327143CAD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C04BB-1B56-BB10-B56D-3FC6644F7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784583-EE0F-4C2F-85E1-300C9E7D803A}" type="datetimeFigureOut">
              <a:rPr lang="en-CH" smtClean="0"/>
              <a:t>09.02.2026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4EFB5-3FDE-043F-8FCD-5187497EA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57C06-E99E-E1E7-E148-953D8FB1B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71DE2C-68CA-40A9-8AA4-968993CF73F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3629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D6E6FF-A613-0DF0-C8E9-E3999041D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The new wafer design</a:t>
            </a:r>
            <a:endParaRPr lang="en-CH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A8880-DF85-7B38-1621-52E0C2A2B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Alexandre Hennessy, Vagelis </a:t>
            </a:r>
            <a:r>
              <a:rPr lang="en-GB" dirty="0" err="1">
                <a:solidFill>
                  <a:schemeClr val="bg1"/>
                </a:solidFill>
              </a:rPr>
              <a:t>Gkougkousis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03/02/2026</a:t>
            </a:r>
            <a:endParaRPr lang="en-CH" dirty="0">
              <a:solidFill>
                <a:schemeClr val="bg1"/>
              </a:solidFill>
            </a:endParaRP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D5580748-8440-F701-84D5-76B0A639D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" y="5526540"/>
            <a:ext cx="3476226" cy="1203422"/>
          </a:xfrm>
          <a:prstGeom prst="rect">
            <a:avLst/>
          </a:prstGeom>
        </p:spPr>
      </p:pic>
      <p:pic>
        <p:nvPicPr>
          <p:cNvPr id="7" name="Picture 6" descr="A panda on a bamboo&#10;&#10;AI-generated content may be incorrect.">
            <a:extLst>
              <a:ext uri="{FF2B5EF4-FFF2-40B4-BE49-F238E27FC236}">
                <a16:creationId xmlns:a16="http://schemas.microsoft.com/office/drawing/2014/main" id="{38598BB7-3E02-9DBA-23ED-CC1CCDF6A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92" y="4586596"/>
            <a:ext cx="1980979" cy="33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0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E698A1-643E-5CB8-6BD3-0B2671B9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10515600" cy="1325563"/>
          </a:xfrm>
        </p:spPr>
        <p:txBody>
          <a:bodyPr/>
          <a:lstStyle/>
          <a:p>
            <a:r>
              <a:rPr lang="en-GB" b="1" dirty="0"/>
              <a:t>Conventional SNSPD fabrication:</a:t>
            </a:r>
            <a:endParaRPr lang="en-CH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DCE0EE-A1A3-26E3-0D08-704B6CF798D4}"/>
              </a:ext>
            </a:extLst>
          </p:cNvPr>
          <p:cNvSpPr txBox="1"/>
          <p:nvPr/>
        </p:nvSpPr>
        <p:spPr>
          <a:xfrm>
            <a:off x="716292" y="5295824"/>
            <a:ext cx="106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2413" indent="-1522413"/>
            <a:r>
              <a:rPr lang="en-GB" b="1" i="1" dirty="0"/>
              <a:t>Next steps: </a:t>
            </a:r>
            <a:r>
              <a:rPr lang="en-GB" i="1" dirty="0"/>
              <a:t>After fabrication, the wafer can be dice into single SNSPD die. </a:t>
            </a:r>
            <a:br>
              <a:rPr lang="en-GB" i="1" dirty="0"/>
            </a:br>
            <a:r>
              <a:rPr lang="en-GB" i="1" dirty="0"/>
              <a:t>SEM/AFM pictures of each sample and, for the future, the samples can be bonded at </a:t>
            </a:r>
            <a:r>
              <a:rPr lang="en-GB" i="1" dirty="0" err="1"/>
              <a:t>CMi</a:t>
            </a:r>
            <a:r>
              <a:rPr lang="en-GB" i="1" dirty="0"/>
              <a:t>.</a:t>
            </a:r>
          </a:p>
        </p:txBody>
      </p:sp>
      <p:pic>
        <p:nvPicPr>
          <p:cNvPr id="23" name="Graphic 1">
            <a:extLst>
              <a:ext uri="{FF2B5EF4-FFF2-40B4-BE49-F238E27FC236}">
                <a16:creationId xmlns:a16="http://schemas.microsoft.com/office/drawing/2014/main" id="{4C850F5F-FF39-AD7A-243A-06770C150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293" y="452171"/>
            <a:ext cx="3352800" cy="1885950"/>
          </a:xfrm>
          <a:prstGeom prst="rect">
            <a:avLst/>
          </a:prstGeom>
        </p:spPr>
      </p:pic>
      <p:pic>
        <p:nvPicPr>
          <p:cNvPr id="24" name="Graphic 1">
            <a:extLst>
              <a:ext uri="{FF2B5EF4-FFF2-40B4-BE49-F238E27FC236}">
                <a16:creationId xmlns:a16="http://schemas.microsoft.com/office/drawing/2014/main" id="{409A1273-D888-C4CA-D685-EABE5D7C0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4373" y="452171"/>
            <a:ext cx="3352800" cy="188595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E3E583-990D-FBCA-F6E1-C8828603702B}"/>
              </a:ext>
            </a:extLst>
          </p:cNvPr>
          <p:cNvCxnSpPr/>
          <p:nvPr/>
        </p:nvCxnSpPr>
        <p:spPr>
          <a:xfrm>
            <a:off x="4069093" y="2226573"/>
            <a:ext cx="335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DB38C01-D858-F688-E2F2-59372CA5046A}"/>
              </a:ext>
            </a:extLst>
          </p:cNvPr>
          <p:cNvSpPr txBox="1"/>
          <p:nvPr/>
        </p:nvSpPr>
        <p:spPr>
          <a:xfrm>
            <a:off x="4404371" y="2416226"/>
            <a:ext cx="3352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/>
            <a:r>
              <a:rPr lang="en-GB" sz="1400" b="1" dirty="0"/>
              <a:t>Step 1:</a:t>
            </a:r>
            <a:r>
              <a:rPr lang="en-GB" sz="1400" dirty="0"/>
              <a:t> Creation of the dicing lines </a:t>
            </a:r>
            <a:endParaRPr lang="en-CH" sz="1400" dirty="0"/>
          </a:p>
        </p:txBody>
      </p:sp>
      <p:pic>
        <p:nvPicPr>
          <p:cNvPr id="27" name="Graphic 1">
            <a:extLst>
              <a:ext uri="{FF2B5EF4-FFF2-40B4-BE49-F238E27FC236}">
                <a16:creationId xmlns:a16="http://schemas.microsoft.com/office/drawing/2014/main" id="{EECC5167-9EB8-B782-456E-EE31988631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6733" y="452171"/>
            <a:ext cx="3352800" cy="188595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7A4ACC-CC0A-34C0-3A7A-E8114F2BBA59}"/>
              </a:ext>
            </a:extLst>
          </p:cNvPr>
          <p:cNvCxnSpPr/>
          <p:nvPr/>
        </p:nvCxnSpPr>
        <p:spPr>
          <a:xfrm>
            <a:off x="7711453" y="2226573"/>
            <a:ext cx="335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C8F6866-46FE-6B7F-DCE6-A2BEF029509E}"/>
              </a:ext>
            </a:extLst>
          </p:cNvPr>
          <p:cNvSpPr txBox="1"/>
          <p:nvPr/>
        </p:nvSpPr>
        <p:spPr>
          <a:xfrm>
            <a:off x="8046732" y="2416225"/>
            <a:ext cx="335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/>
            <a:r>
              <a:rPr lang="en-GB" sz="1400" b="1" dirty="0"/>
              <a:t>Step 2: </a:t>
            </a:r>
            <a:r>
              <a:rPr lang="en-GB" sz="1400" dirty="0"/>
              <a:t>Thin film deposition (</a:t>
            </a:r>
            <a:r>
              <a:rPr lang="en-GB" sz="1400" dirty="0" err="1"/>
              <a:t>NbN</a:t>
            </a:r>
            <a:r>
              <a:rPr lang="en-GB" sz="1400" dirty="0"/>
              <a:t>, </a:t>
            </a:r>
            <a:r>
              <a:rPr lang="en-GB" sz="1400" dirty="0" err="1"/>
              <a:t>NbTiN</a:t>
            </a:r>
            <a:r>
              <a:rPr lang="en-GB" sz="1400" dirty="0"/>
              <a:t>) using magnetron sputtering</a:t>
            </a:r>
            <a:endParaRPr lang="en-CH" sz="1400" i="1" dirty="0"/>
          </a:p>
        </p:txBody>
      </p:sp>
      <p:pic>
        <p:nvPicPr>
          <p:cNvPr id="30" name="Graphic 1">
            <a:extLst>
              <a:ext uri="{FF2B5EF4-FFF2-40B4-BE49-F238E27FC236}">
                <a16:creationId xmlns:a16="http://schemas.microsoft.com/office/drawing/2014/main" id="{B3AFC19C-98C9-2B28-030D-E9655A1C4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293" y="2427358"/>
            <a:ext cx="3352800" cy="18859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AD39E77-1227-3861-6B9B-74FA0578A39F}"/>
              </a:ext>
            </a:extLst>
          </p:cNvPr>
          <p:cNvSpPr txBox="1"/>
          <p:nvPr/>
        </p:nvSpPr>
        <p:spPr>
          <a:xfrm>
            <a:off x="716292" y="4458385"/>
            <a:ext cx="3352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/>
            <a:r>
              <a:rPr lang="en-GB" sz="1400" b="1" dirty="0"/>
              <a:t>Step 3: </a:t>
            </a:r>
            <a:r>
              <a:rPr lang="en-GB" sz="1400" dirty="0"/>
              <a:t>SNSPD patterning though 2 steps of e-Beam lithography (Coarse + Fine)</a:t>
            </a:r>
            <a:endParaRPr lang="en-CH" sz="1400" i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91E37A-60F9-65BA-CC85-6B62B6401300}"/>
              </a:ext>
            </a:extLst>
          </p:cNvPr>
          <p:cNvCxnSpPr/>
          <p:nvPr/>
        </p:nvCxnSpPr>
        <p:spPr>
          <a:xfrm>
            <a:off x="4064013" y="4207773"/>
            <a:ext cx="335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Graphic 1">
            <a:extLst>
              <a:ext uri="{FF2B5EF4-FFF2-40B4-BE49-F238E27FC236}">
                <a16:creationId xmlns:a16="http://schemas.microsoft.com/office/drawing/2014/main" id="{6B17A94A-A8D5-28CA-E1D0-5A0D0FD093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4372" y="2427358"/>
            <a:ext cx="3352800" cy="18859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587A84F-9FF4-5394-D7B0-0461DAA28599}"/>
              </a:ext>
            </a:extLst>
          </p:cNvPr>
          <p:cNvSpPr txBox="1"/>
          <p:nvPr/>
        </p:nvSpPr>
        <p:spPr>
          <a:xfrm>
            <a:off x="4404371" y="4458384"/>
            <a:ext cx="335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Step 4: </a:t>
            </a:r>
            <a:r>
              <a:rPr lang="en-GB" sz="1400" dirty="0"/>
              <a:t>Gold deposition through evaporation on lift-off resist</a:t>
            </a:r>
            <a:endParaRPr lang="en-CH" sz="1400" i="1" dirty="0"/>
          </a:p>
        </p:txBody>
      </p:sp>
      <p:pic>
        <p:nvPicPr>
          <p:cNvPr id="35" name="Graphic 1">
            <a:extLst>
              <a:ext uri="{FF2B5EF4-FFF2-40B4-BE49-F238E27FC236}">
                <a16:creationId xmlns:a16="http://schemas.microsoft.com/office/drawing/2014/main" id="{D6994B4A-51ED-6235-2961-07CEAB1F9C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46732" y="2439693"/>
            <a:ext cx="3352800" cy="188595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FBBE40B-374D-EF9F-9EB9-099E44E84206}"/>
              </a:ext>
            </a:extLst>
          </p:cNvPr>
          <p:cNvCxnSpPr/>
          <p:nvPr/>
        </p:nvCxnSpPr>
        <p:spPr>
          <a:xfrm>
            <a:off x="7711452" y="4207773"/>
            <a:ext cx="335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2B89304-F30D-2C8A-1BDF-866676F9A0B2}"/>
              </a:ext>
            </a:extLst>
          </p:cNvPr>
          <p:cNvSpPr txBox="1"/>
          <p:nvPr/>
        </p:nvSpPr>
        <p:spPr>
          <a:xfrm>
            <a:off x="7997624" y="4458384"/>
            <a:ext cx="3352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Step 5: </a:t>
            </a:r>
            <a:r>
              <a:rPr lang="en-GB" sz="1400" dirty="0"/>
              <a:t>Lift-off and cleaning</a:t>
            </a:r>
            <a:endParaRPr lang="en-CH" sz="1400" i="1" dirty="0"/>
          </a:p>
        </p:txBody>
      </p:sp>
      <p:cxnSp>
        <p:nvCxnSpPr>
          <p:cNvPr id="3" name="Straight Connector 26">
            <a:extLst>
              <a:ext uri="{FF2B5EF4-FFF2-40B4-BE49-F238E27FC236}">
                <a16:creationId xmlns:a16="http://schemas.microsoft.com/office/drawing/2014/main" id="{C178174E-2AD1-FD6D-AF26-C6618DAD265A}"/>
              </a:ext>
            </a:extLst>
          </p:cNvPr>
          <p:cNvCxnSpPr/>
          <p:nvPr/>
        </p:nvCxnSpPr>
        <p:spPr>
          <a:xfrm flipH="1">
            <a:off x="2" y="6523813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0C5303-F741-6577-C1EE-7FB199D09A8E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9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CE6B494-3B50-5492-06FE-B8DBA7626876}"/>
              </a:ext>
            </a:extLst>
          </p:cNvPr>
          <p:cNvSpPr txBox="1">
            <a:spLocks/>
          </p:cNvSpPr>
          <p:nvPr/>
        </p:nvSpPr>
        <p:spPr bwMode="auto">
          <a:xfrm>
            <a:off x="4106389" y="6529320"/>
            <a:ext cx="3869797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16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5B59FB-2337-A26B-CD19-6CE800CCCA7E}"/>
              </a:ext>
            </a:extLst>
          </p:cNvPr>
          <p:cNvSpPr txBox="1">
            <a:spLocks/>
          </p:cNvSpPr>
          <p:nvPr/>
        </p:nvSpPr>
        <p:spPr bwMode="auto">
          <a:xfrm>
            <a:off x="-180905" y="6583470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03/02/2026</a:t>
            </a:r>
          </a:p>
        </p:txBody>
      </p:sp>
    </p:spTree>
    <p:extLst>
      <p:ext uri="{BB962C8B-B14F-4D97-AF65-F5344CB8AC3E}">
        <p14:creationId xmlns:p14="http://schemas.microsoft.com/office/powerpoint/2010/main" val="227949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8DDB50-DCBD-A4BE-F6E3-A1EAE769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5854322" cy="1325563"/>
          </a:xfrm>
        </p:spPr>
        <p:txBody>
          <a:bodyPr/>
          <a:lstStyle/>
          <a:p>
            <a:r>
              <a:rPr lang="en-GB" b="1" dirty="0"/>
              <a:t>Improved wafer layout:</a:t>
            </a:r>
            <a:endParaRPr lang="en-CH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527EC-E147-1A82-D9DE-57B55852DF44}"/>
              </a:ext>
            </a:extLst>
          </p:cNvPr>
          <p:cNvSpPr txBox="1"/>
          <p:nvPr/>
        </p:nvSpPr>
        <p:spPr>
          <a:xfrm>
            <a:off x="623994" y="1079786"/>
            <a:ext cx="5854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Layout information: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160 unique SNSPDs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 47 SNSPD die and 18 test structures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7 duplicates with variable relative positions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50μm dicing lines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50μm marker width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775805-1E68-0126-7E45-9DC88B9B0D5C}"/>
              </a:ext>
            </a:extLst>
          </p:cNvPr>
          <p:cNvSpPr txBox="1"/>
          <p:nvPr/>
        </p:nvSpPr>
        <p:spPr>
          <a:xfrm>
            <a:off x="625264" y="2777859"/>
            <a:ext cx="6136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Key differences: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Bigger chips with 8 SNSPDs instead of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Less photolithography required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71E3D7-1A27-0AC4-94CC-47C259F86ED0}"/>
              </a:ext>
            </a:extLst>
          </p:cNvPr>
          <p:cNvSpPr txBox="1"/>
          <p:nvPr/>
        </p:nvSpPr>
        <p:spPr>
          <a:xfrm>
            <a:off x="623994" y="3953766"/>
            <a:ext cx="61379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Silicon wafer: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Monocrystalline Fz Si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&lt;100&gt; or &lt;111&gt; orientation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4” diameter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525μm thickness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Double sided polish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P-type boron doping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10KOhm.cm</a:t>
            </a:r>
          </a:p>
        </p:txBody>
      </p:sp>
      <p:pic>
        <p:nvPicPr>
          <p:cNvPr id="45" name="Picture 44" descr="A circular pattern with different colored lines&#10;&#10;AI-generated content may be incorrect.">
            <a:extLst>
              <a:ext uri="{FF2B5EF4-FFF2-40B4-BE49-F238E27FC236}">
                <a16:creationId xmlns:a16="http://schemas.microsoft.com/office/drawing/2014/main" id="{49A79009-E671-0EEC-0BC9-8BC2ADAE2B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03" r="14566"/>
          <a:stretch>
            <a:fillRect/>
          </a:stretch>
        </p:blipFill>
        <p:spPr>
          <a:xfrm>
            <a:off x="5765801" y="0"/>
            <a:ext cx="6207164" cy="6363056"/>
          </a:xfrm>
          <a:prstGeom prst="rect">
            <a:avLst/>
          </a:prstGeom>
        </p:spPr>
      </p:pic>
      <p:cxnSp>
        <p:nvCxnSpPr>
          <p:cNvPr id="46" name="Straight Connector 26">
            <a:extLst>
              <a:ext uri="{FF2B5EF4-FFF2-40B4-BE49-F238E27FC236}">
                <a16:creationId xmlns:a16="http://schemas.microsoft.com/office/drawing/2014/main" id="{E549B0D1-FD28-6DD2-E625-E022059BA305}"/>
              </a:ext>
            </a:extLst>
          </p:cNvPr>
          <p:cNvCxnSpPr/>
          <p:nvPr/>
        </p:nvCxnSpPr>
        <p:spPr>
          <a:xfrm flipH="1">
            <a:off x="2" y="6523813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B4969E20-2957-F5A5-63F9-5DCE7D9D2B09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1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A0516737-0FE5-8D12-CC0D-1E376D8D0F85}"/>
              </a:ext>
            </a:extLst>
          </p:cNvPr>
          <p:cNvSpPr txBox="1">
            <a:spLocks/>
          </p:cNvSpPr>
          <p:nvPr/>
        </p:nvSpPr>
        <p:spPr bwMode="auto">
          <a:xfrm>
            <a:off x="4106389" y="6529320"/>
            <a:ext cx="3869797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16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0B4EF8F4-083E-56CF-6A94-9AFA4EF0086E}"/>
              </a:ext>
            </a:extLst>
          </p:cNvPr>
          <p:cNvSpPr txBox="1">
            <a:spLocks/>
          </p:cNvSpPr>
          <p:nvPr/>
        </p:nvSpPr>
        <p:spPr bwMode="auto">
          <a:xfrm>
            <a:off x="-180905" y="6583470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03/02/2026</a:t>
            </a:r>
          </a:p>
        </p:txBody>
      </p:sp>
    </p:spTree>
    <p:extLst>
      <p:ext uri="{BB962C8B-B14F-4D97-AF65-F5344CB8AC3E}">
        <p14:creationId xmlns:p14="http://schemas.microsoft.com/office/powerpoint/2010/main" val="384717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grid of black squares&#10;&#10;AI-generated content may be incorrect.">
            <a:extLst>
              <a:ext uri="{FF2B5EF4-FFF2-40B4-BE49-F238E27FC236}">
                <a16:creationId xmlns:a16="http://schemas.microsoft.com/office/drawing/2014/main" id="{E7A7C678-8CCC-8F60-5C46-B53577D34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02001" y="1833622"/>
            <a:ext cx="6096000" cy="33404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scene3d>
            <a:camera prst="isometricRightUp"/>
            <a:lightRig rig="threePt" dir="t"/>
          </a:scene3d>
        </p:spPr>
      </p:pic>
      <p:pic>
        <p:nvPicPr>
          <p:cNvPr id="44" name="Picture 43" descr="A grid of squares with blue border&#10;&#10;AI-generated content may be incorrect.">
            <a:extLst>
              <a:ext uri="{FF2B5EF4-FFF2-40B4-BE49-F238E27FC236}">
                <a16:creationId xmlns:a16="http://schemas.microsoft.com/office/drawing/2014/main" id="{37065BAB-D68E-C144-A87E-71EB9EC597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389" y="1866275"/>
            <a:ext cx="6096000" cy="33404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scene3d>
            <a:camera prst="isometricRightUp"/>
            <a:lightRig rig="threePt" dir="t"/>
          </a:scene3d>
        </p:spPr>
      </p:pic>
      <p:pic>
        <p:nvPicPr>
          <p:cNvPr id="42" name="Picture 41" descr="A white grid with black lines&#10;&#10;AI-generated content may be incorrect.">
            <a:extLst>
              <a:ext uri="{FF2B5EF4-FFF2-40B4-BE49-F238E27FC236}">
                <a16:creationId xmlns:a16="http://schemas.microsoft.com/office/drawing/2014/main" id="{8E8A3A26-5EDB-63F7-5E66-5D62FF1807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9236" y="1857779"/>
            <a:ext cx="6096000" cy="33404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scene3d>
            <a:camera prst="isometricRightUp"/>
            <a:lightRig rig="threePt" dir="t"/>
          </a:scene3d>
        </p:spPr>
      </p:pic>
      <p:pic>
        <p:nvPicPr>
          <p:cNvPr id="36" name="Picture 35" descr="A grid of blue and white squares&#10;&#10;AI-generated content may be incorrect.">
            <a:extLst>
              <a:ext uri="{FF2B5EF4-FFF2-40B4-BE49-F238E27FC236}">
                <a16:creationId xmlns:a16="http://schemas.microsoft.com/office/drawing/2014/main" id="{574618AB-80D7-418C-55DF-B6B464EAA2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0331" y="1842118"/>
            <a:ext cx="6096000" cy="33404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scene3d>
            <a:camera prst="isometricRightUp"/>
            <a:lightRig rig="threePt" dir="t"/>
          </a:scene3d>
        </p:spPr>
      </p:pic>
      <p:pic>
        <p:nvPicPr>
          <p:cNvPr id="34" name="Picture 33" descr="A grid of squares with dots&#10;&#10;AI-generated content may be incorrect.">
            <a:extLst>
              <a:ext uri="{FF2B5EF4-FFF2-40B4-BE49-F238E27FC236}">
                <a16:creationId xmlns:a16="http://schemas.microsoft.com/office/drawing/2014/main" id="{DAA660F7-74F2-A3C6-E427-AE618E8A20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9197" y="1806188"/>
            <a:ext cx="6096000" cy="33404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scene3d>
            <a:camera prst="isometricRightUp"/>
            <a:lightRig rig="threePt" dir="t"/>
          </a:scene3d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CC33AF4-73BC-38D1-DF3D-814D0713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5552396" cy="1325563"/>
          </a:xfrm>
        </p:spPr>
        <p:txBody>
          <a:bodyPr/>
          <a:lstStyle/>
          <a:p>
            <a:r>
              <a:rPr lang="en-GB" b="1" dirty="0"/>
              <a:t>Masks:</a:t>
            </a:r>
            <a:endParaRPr lang="en-CH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F88868-D809-F4C6-9CE3-27117920E1FA}"/>
              </a:ext>
            </a:extLst>
          </p:cNvPr>
          <p:cNvSpPr txBox="1"/>
          <p:nvPr/>
        </p:nvSpPr>
        <p:spPr>
          <a:xfrm rot="19824101">
            <a:off x="1124383" y="1359873"/>
            <a:ext cx="6136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Dicing lines etching, 2μm deep and 100nm wide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C73CF-64C1-3910-782B-7D83A64C0D79}"/>
              </a:ext>
            </a:extLst>
          </p:cNvPr>
          <p:cNvSpPr txBox="1"/>
          <p:nvPr/>
        </p:nvSpPr>
        <p:spPr>
          <a:xfrm rot="19824101">
            <a:off x="-29072" y="1368370"/>
            <a:ext cx="6136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Alignment markers, 20μm marks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9C2E6D-8C06-107F-73C7-3E086EDCE436}"/>
              </a:ext>
            </a:extLst>
          </p:cNvPr>
          <p:cNvSpPr txBox="1"/>
          <p:nvPr/>
        </p:nvSpPr>
        <p:spPr>
          <a:xfrm rot="19824101">
            <a:off x="2293138" y="1282973"/>
            <a:ext cx="6136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Chip gold marker, 100nm wide, photolithography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2BC3B9-6947-7F37-4C69-4F7F4FE04CEB}"/>
              </a:ext>
            </a:extLst>
          </p:cNvPr>
          <p:cNvSpPr txBox="1"/>
          <p:nvPr/>
        </p:nvSpPr>
        <p:spPr>
          <a:xfrm rot="19824101">
            <a:off x="3419254" y="1300197"/>
            <a:ext cx="6136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Gold pads and SNSPD identifier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A7C237-4570-AC6A-523E-93FD02F160DE}"/>
              </a:ext>
            </a:extLst>
          </p:cNvPr>
          <p:cNvSpPr txBox="1"/>
          <p:nvPr/>
        </p:nvSpPr>
        <p:spPr>
          <a:xfrm rot="19824101">
            <a:off x="5311991" y="1188770"/>
            <a:ext cx="6136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Wide e-beam lithography (100nm)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B2F835-E819-4A15-843A-85988669363D}"/>
              </a:ext>
            </a:extLst>
          </p:cNvPr>
          <p:cNvSpPr txBox="1"/>
          <p:nvPr/>
        </p:nvSpPr>
        <p:spPr>
          <a:xfrm rot="19824101">
            <a:off x="6962834" y="1183504"/>
            <a:ext cx="6136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Narrow e-beam lithography (SNSPDs, 30nm)</a:t>
            </a:r>
          </a:p>
        </p:txBody>
      </p:sp>
      <p:pic>
        <p:nvPicPr>
          <p:cNvPr id="51" name="Picture 50" descr="A grid of squares with orange squares&#10;&#10;AI-generated content may be incorrect.">
            <a:extLst>
              <a:ext uri="{FF2B5EF4-FFF2-40B4-BE49-F238E27FC236}">
                <a16:creationId xmlns:a16="http://schemas.microsoft.com/office/drawing/2014/main" id="{062138CC-94E8-B8EB-E6DE-E979731EBC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2688" y="1871277"/>
            <a:ext cx="5152531" cy="37358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scene3d>
            <a:camera prst="isometricRightUp"/>
            <a:lightRig rig="threePt" dir="t"/>
          </a:scene3d>
        </p:spPr>
      </p:pic>
      <p:cxnSp>
        <p:nvCxnSpPr>
          <p:cNvPr id="52" name="Straight Connector 26">
            <a:extLst>
              <a:ext uri="{FF2B5EF4-FFF2-40B4-BE49-F238E27FC236}">
                <a16:creationId xmlns:a16="http://schemas.microsoft.com/office/drawing/2014/main" id="{F99A9114-8926-CA67-5EA1-9D628AA973B3}"/>
              </a:ext>
            </a:extLst>
          </p:cNvPr>
          <p:cNvCxnSpPr/>
          <p:nvPr/>
        </p:nvCxnSpPr>
        <p:spPr>
          <a:xfrm flipH="1">
            <a:off x="2" y="6523813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1E11F731-E77C-F524-BD4B-96C867BEB252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2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18C8BB7E-F3F3-F136-EEC4-609788703986}"/>
              </a:ext>
            </a:extLst>
          </p:cNvPr>
          <p:cNvSpPr txBox="1">
            <a:spLocks/>
          </p:cNvSpPr>
          <p:nvPr/>
        </p:nvSpPr>
        <p:spPr bwMode="auto">
          <a:xfrm>
            <a:off x="4106389" y="6529320"/>
            <a:ext cx="3869797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16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5" name="Slide Number Placeholder 3">
            <a:extLst>
              <a:ext uri="{FF2B5EF4-FFF2-40B4-BE49-F238E27FC236}">
                <a16:creationId xmlns:a16="http://schemas.microsoft.com/office/drawing/2014/main" id="{35ACE923-D5DF-2481-C58A-8D071CFA4763}"/>
              </a:ext>
            </a:extLst>
          </p:cNvPr>
          <p:cNvSpPr txBox="1">
            <a:spLocks/>
          </p:cNvSpPr>
          <p:nvPr/>
        </p:nvSpPr>
        <p:spPr bwMode="auto">
          <a:xfrm>
            <a:off x="-180905" y="6583470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03/02/2026</a:t>
            </a:r>
          </a:p>
        </p:txBody>
      </p:sp>
    </p:spTree>
    <p:extLst>
      <p:ext uri="{BB962C8B-B14F-4D97-AF65-F5344CB8AC3E}">
        <p14:creationId xmlns:p14="http://schemas.microsoft.com/office/powerpoint/2010/main" val="238198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2CAC81-A2C9-DE96-8A49-E9FDEC5A7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990846"/>
              </p:ext>
            </p:extLst>
          </p:nvPr>
        </p:nvGraphicFramePr>
        <p:xfrm>
          <a:off x="54125" y="767065"/>
          <a:ext cx="2857822" cy="56692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64311">
                  <a:extLst>
                    <a:ext uri="{9D8B030D-6E8A-4147-A177-3AD203B41FA5}">
                      <a16:colId xmlns:a16="http://schemas.microsoft.com/office/drawing/2014/main" val="3728753337"/>
                    </a:ext>
                  </a:extLst>
                </a:gridCol>
                <a:gridCol w="705168">
                  <a:extLst>
                    <a:ext uri="{9D8B030D-6E8A-4147-A177-3AD203B41FA5}">
                      <a16:colId xmlns:a16="http://schemas.microsoft.com/office/drawing/2014/main" val="4075453215"/>
                    </a:ext>
                  </a:extLst>
                </a:gridCol>
                <a:gridCol w="1188343">
                  <a:extLst>
                    <a:ext uri="{9D8B030D-6E8A-4147-A177-3AD203B41FA5}">
                      <a16:colId xmlns:a16="http://schemas.microsoft.com/office/drawing/2014/main" val="2385418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Pixel size</a:t>
                      </a:r>
                      <a:endParaRPr lang="en-CH" sz="1400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Width</a:t>
                      </a:r>
                      <a:endParaRPr lang="en-CH" sz="1400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Fill factor</a:t>
                      </a:r>
                      <a:endParaRPr lang="en-CH" sz="1400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680996"/>
                  </a:ext>
                </a:extLst>
              </a:tr>
              <a:tr h="0">
                <a:tc rowSpan="16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82665"/>
                  </a:ext>
                </a:extLst>
              </a:tr>
              <a:tr h="124619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7058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471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3971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5927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8260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5758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822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3897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5613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463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7011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1000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0840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9234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47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80897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4613F22-4509-DD01-F501-6D659E07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4" y="-262884"/>
            <a:ext cx="7745965" cy="1325563"/>
          </a:xfrm>
        </p:spPr>
        <p:txBody>
          <a:bodyPr/>
          <a:lstStyle/>
          <a:p>
            <a:r>
              <a:rPr lang="en-GB" b="1" dirty="0"/>
              <a:t>SNSPD characteristics:</a:t>
            </a:r>
            <a:endParaRPr lang="en-CH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A34532-1C68-E8E1-B04D-FD89136AA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534294"/>
              </p:ext>
            </p:extLst>
          </p:nvPr>
        </p:nvGraphicFramePr>
        <p:xfrm>
          <a:off x="2911947" y="767065"/>
          <a:ext cx="2654047" cy="56692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64311">
                  <a:extLst>
                    <a:ext uri="{9D8B030D-6E8A-4147-A177-3AD203B41FA5}">
                      <a16:colId xmlns:a16="http://schemas.microsoft.com/office/drawing/2014/main" val="3728753337"/>
                    </a:ext>
                  </a:extLst>
                </a:gridCol>
                <a:gridCol w="705168">
                  <a:extLst>
                    <a:ext uri="{9D8B030D-6E8A-4147-A177-3AD203B41FA5}">
                      <a16:colId xmlns:a16="http://schemas.microsoft.com/office/drawing/2014/main" val="4075453215"/>
                    </a:ext>
                  </a:extLst>
                </a:gridCol>
                <a:gridCol w="984568">
                  <a:extLst>
                    <a:ext uri="{9D8B030D-6E8A-4147-A177-3AD203B41FA5}">
                      <a16:colId xmlns:a16="http://schemas.microsoft.com/office/drawing/2014/main" val="2385418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Pixel size</a:t>
                      </a:r>
                      <a:endParaRPr lang="en-CH" sz="1400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Width</a:t>
                      </a:r>
                      <a:endParaRPr lang="en-CH" sz="1400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Fill factor</a:t>
                      </a:r>
                      <a:endParaRPr lang="en-CH" sz="1400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680996"/>
                  </a:ext>
                </a:extLst>
              </a:tr>
              <a:tr h="0">
                <a:tc rowSpan="16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82665"/>
                  </a:ext>
                </a:extLst>
              </a:tr>
              <a:tr h="124619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7058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471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3971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5927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8260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5758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822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3897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5613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463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7011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1000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0840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9234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47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80897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1A9827-7AC0-6EAE-7CE5-4CC3487E4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13756"/>
              </p:ext>
            </p:extLst>
          </p:nvPr>
        </p:nvGraphicFramePr>
        <p:xfrm>
          <a:off x="5565994" y="767065"/>
          <a:ext cx="2644643" cy="56692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64311">
                  <a:extLst>
                    <a:ext uri="{9D8B030D-6E8A-4147-A177-3AD203B41FA5}">
                      <a16:colId xmlns:a16="http://schemas.microsoft.com/office/drawing/2014/main" val="3728753337"/>
                    </a:ext>
                  </a:extLst>
                </a:gridCol>
                <a:gridCol w="705168">
                  <a:extLst>
                    <a:ext uri="{9D8B030D-6E8A-4147-A177-3AD203B41FA5}">
                      <a16:colId xmlns:a16="http://schemas.microsoft.com/office/drawing/2014/main" val="4075453215"/>
                    </a:ext>
                  </a:extLst>
                </a:gridCol>
                <a:gridCol w="975164">
                  <a:extLst>
                    <a:ext uri="{9D8B030D-6E8A-4147-A177-3AD203B41FA5}">
                      <a16:colId xmlns:a16="http://schemas.microsoft.com/office/drawing/2014/main" val="2385418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Pixel size</a:t>
                      </a:r>
                      <a:endParaRPr lang="en-CH" sz="1400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Width</a:t>
                      </a:r>
                      <a:endParaRPr lang="en-CH" sz="1400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Fill factor</a:t>
                      </a:r>
                      <a:endParaRPr lang="en-CH" sz="1400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680996"/>
                  </a:ext>
                </a:extLst>
              </a:tr>
              <a:tr h="0">
                <a:tc rowSpan="16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82665"/>
                  </a:ext>
                </a:extLst>
              </a:tr>
              <a:tr h="124619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7058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471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3971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5927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8260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5758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822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3897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5613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463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7011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1000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0840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9234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47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808974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03F7EE-88FD-857D-FD17-F5A3A0354352}"/>
              </a:ext>
            </a:extLst>
          </p:cNvPr>
          <p:cNvCxnSpPr>
            <a:cxnSpLocks/>
          </p:cNvCxnSpPr>
          <p:nvPr/>
        </p:nvCxnSpPr>
        <p:spPr>
          <a:xfrm>
            <a:off x="8210637" y="1777020"/>
            <a:ext cx="1069416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CFC562-803C-690E-04E0-6377347A1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47772"/>
              </p:ext>
            </p:extLst>
          </p:nvPr>
        </p:nvGraphicFramePr>
        <p:xfrm>
          <a:off x="9280053" y="733521"/>
          <a:ext cx="2633388" cy="56692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64311">
                  <a:extLst>
                    <a:ext uri="{9D8B030D-6E8A-4147-A177-3AD203B41FA5}">
                      <a16:colId xmlns:a16="http://schemas.microsoft.com/office/drawing/2014/main" val="3728753337"/>
                    </a:ext>
                  </a:extLst>
                </a:gridCol>
                <a:gridCol w="705168">
                  <a:extLst>
                    <a:ext uri="{9D8B030D-6E8A-4147-A177-3AD203B41FA5}">
                      <a16:colId xmlns:a16="http://schemas.microsoft.com/office/drawing/2014/main" val="4075453215"/>
                    </a:ext>
                  </a:extLst>
                </a:gridCol>
                <a:gridCol w="963909">
                  <a:extLst>
                    <a:ext uri="{9D8B030D-6E8A-4147-A177-3AD203B41FA5}">
                      <a16:colId xmlns:a16="http://schemas.microsoft.com/office/drawing/2014/main" val="2385418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Pixel size</a:t>
                      </a:r>
                      <a:endParaRPr lang="en-CH" sz="1400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Width</a:t>
                      </a:r>
                      <a:endParaRPr lang="en-CH" sz="1400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Fill factor</a:t>
                      </a:r>
                      <a:endParaRPr lang="en-CH" sz="1400" dirty="0"/>
                    </a:p>
                  </a:txBody>
                  <a:tcP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680996"/>
                  </a:ext>
                </a:extLst>
              </a:tr>
              <a:tr h="0">
                <a:tc rowSpan="16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82665"/>
                  </a:ext>
                </a:extLst>
              </a:tr>
              <a:tr h="124619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7058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471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3971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5927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8260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5758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822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3897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5613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463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7011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1000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0840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9234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47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H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60%</a:t>
                      </a:r>
                      <a:endParaRPr lang="en-CH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808974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982EBE-2A47-DA31-3724-1AD8FAF84A15}"/>
              </a:ext>
            </a:extLst>
          </p:cNvPr>
          <p:cNvCxnSpPr>
            <a:cxnSpLocks/>
          </p:cNvCxnSpPr>
          <p:nvPr/>
        </p:nvCxnSpPr>
        <p:spPr>
          <a:xfrm>
            <a:off x="8210637" y="4437038"/>
            <a:ext cx="1069416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15A00A-C604-3AEB-958A-8E200CD3AF07}"/>
              </a:ext>
            </a:extLst>
          </p:cNvPr>
          <p:cNvCxnSpPr>
            <a:cxnSpLocks/>
          </p:cNvCxnSpPr>
          <p:nvPr/>
        </p:nvCxnSpPr>
        <p:spPr>
          <a:xfrm>
            <a:off x="8210637" y="3078489"/>
            <a:ext cx="1069416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EEE67D-9636-6C64-622D-A183B63E2E3C}"/>
              </a:ext>
            </a:extLst>
          </p:cNvPr>
          <p:cNvCxnSpPr>
            <a:cxnSpLocks/>
          </p:cNvCxnSpPr>
          <p:nvPr/>
        </p:nvCxnSpPr>
        <p:spPr>
          <a:xfrm>
            <a:off x="8210637" y="5788817"/>
            <a:ext cx="1069416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AF78CF-B01C-592A-1BFB-0D331E1752BC}"/>
              </a:ext>
            </a:extLst>
          </p:cNvPr>
          <p:cNvSpPr txBox="1"/>
          <p:nvPr/>
        </p:nvSpPr>
        <p:spPr>
          <a:xfrm>
            <a:off x="8897749" y="330568"/>
            <a:ext cx="3015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Total: </a:t>
            </a:r>
            <a:r>
              <a:rPr lang="en-GB" dirty="0"/>
              <a:t>160 unique SNSPDs</a:t>
            </a:r>
          </a:p>
        </p:txBody>
      </p:sp>
      <p:cxnSp>
        <p:nvCxnSpPr>
          <p:cNvPr id="33" name="Straight Connector 26">
            <a:extLst>
              <a:ext uri="{FF2B5EF4-FFF2-40B4-BE49-F238E27FC236}">
                <a16:creationId xmlns:a16="http://schemas.microsoft.com/office/drawing/2014/main" id="{A2FAA5EC-117B-3590-E99B-A231233C55C8}"/>
              </a:ext>
            </a:extLst>
          </p:cNvPr>
          <p:cNvCxnSpPr/>
          <p:nvPr/>
        </p:nvCxnSpPr>
        <p:spPr>
          <a:xfrm flipH="1">
            <a:off x="2" y="6523813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1AD451DA-606A-D273-D9B3-974F902B70B3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3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3758783C-BC17-74F0-6750-F9DFB7AF0CF3}"/>
              </a:ext>
            </a:extLst>
          </p:cNvPr>
          <p:cNvSpPr txBox="1">
            <a:spLocks/>
          </p:cNvSpPr>
          <p:nvPr/>
        </p:nvSpPr>
        <p:spPr bwMode="auto">
          <a:xfrm>
            <a:off x="4106389" y="6529320"/>
            <a:ext cx="3869797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16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65A29D07-5411-0064-A659-757B8B05F71D}"/>
              </a:ext>
            </a:extLst>
          </p:cNvPr>
          <p:cNvSpPr txBox="1">
            <a:spLocks/>
          </p:cNvSpPr>
          <p:nvPr/>
        </p:nvSpPr>
        <p:spPr bwMode="auto">
          <a:xfrm>
            <a:off x="-180905" y="6583470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03/02/2026</a:t>
            </a:r>
          </a:p>
        </p:txBody>
      </p:sp>
    </p:spTree>
    <p:extLst>
      <p:ext uri="{BB962C8B-B14F-4D97-AF65-F5344CB8AC3E}">
        <p14:creationId xmlns:p14="http://schemas.microsoft.com/office/powerpoint/2010/main" val="123905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38AB864C-1658-F69F-DEC4-9B7F2816F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8879" y="2368049"/>
            <a:ext cx="2378847" cy="1055515"/>
          </a:xfrm>
          <a:prstGeom prst="rect">
            <a:avLst/>
          </a:prstGeom>
        </p:spPr>
      </p:pic>
      <p:pic>
        <p:nvPicPr>
          <p:cNvPr id="65" name="Picture 6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F8C1485-D95B-E1B3-D9F0-D7DB6A78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81" y="759359"/>
            <a:ext cx="9763998" cy="56861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B072C0F-280B-AA95-63AC-51CBB8F2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05" y="-230499"/>
            <a:ext cx="5552396" cy="1325563"/>
          </a:xfrm>
        </p:spPr>
        <p:txBody>
          <a:bodyPr/>
          <a:lstStyle/>
          <a:p>
            <a:r>
              <a:rPr lang="en-GB" b="1" dirty="0"/>
              <a:t>Die geometry:</a:t>
            </a:r>
            <a:endParaRPr lang="en-CH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53C231-68E3-C0E8-0287-E6E990444DF5}"/>
              </a:ext>
            </a:extLst>
          </p:cNvPr>
          <p:cNvCxnSpPr>
            <a:cxnSpLocks/>
          </p:cNvCxnSpPr>
          <p:nvPr/>
        </p:nvCxnSpPr>
        <p:spPr>
          <a:xfrm>
            <a:off x="4175765" y="1458041"/>
            <a:ext cx="60501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85A73F-D40A-4FBD-318F-F4E3A98B5895}"/>
              </a:ext>
            </a:extLst>
          </p:cNvPr>
          <p:cNvCxnSpPr>
            <a:cxnSpLocks/>
          </p:cNvCxnSpPr>
          <p:nvPr/>
        </p:nvCxnSpPr>
        <p:spPr>
          <a:xfrm>
            <a:off x="6166387" y="1458041"/>
            <a:ext cx="31775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DADAE4-985A-21BB-8E19-74003D53CC5A}"/>
              </a:ext>
            </a:extLst>
          </p:cNvPr>
          <p:cNvSpPr txBox="1"/>
          <p:nvPr/>
        </p:nvSpPr>
        <p:spPr>
          <a:xfrm>
            <a:off x="4124202" y="1150264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450μm</a:t>
            </a:r>
            <a:endParaRPr lang="en-CH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12B23-5108-251D-2D51-76AFAFE7C6CC}"/>
              </a:ext>
            </a:extLst>
          </p:cNvPr>
          <p:cNvSpPr txBox="1"/>
          <p:nvPr/>
        </p:nvSpPr>
        <p:spPr>
          <a:xfrm>
            <a:off x="5917019" y="1150264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250μm</a:t>
            </a:r>
            <a:endParaRPr lang="en-CH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2C33F2-960A-3299-FEFB-0FECF0285EF3}"/>
              </a:ext>
            </a:extLst>
          </p:cNvPr>
          <p:cNvCxnSpPr>
            <a:cxnSpLocks/>
          </p:cNvCxnSpPr>
          <p:nvPr/>
        </p:nvCxnSpPr>
        <p:spPr>
          <a:xfrm flipH="1">
            <a:off x="6260622" y="3178728"/>
            <a:ext cx="2066" cy="719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900D0E-D87C-0AE1-1C58-551ED41E0D10}"/>
              </a:ext>
            </a:extLst>
          </p:cNvPr>
          <p:cNvSpPr txBox="1"/>
          <p:nvPr/>
        </p:nvSpPr>
        <p:spPr>
          <a:xfrm>
            <a:off x="6207490" y="3384743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550μm</a:t>
            </a:r>
            <a:endParaRPr lang="en-CH" sz="14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9D70EE-CF41-4CFF-93A6-2485C66FD01C}"/>
              </a:ext>
            </a:extLst>
          </p:cNvPr>
          <p:cNvCxnSpPr>
            <a:cxnSpLocks/>
          </p:cNvCxnSpPr>
          <p:nvPr/>
        </p:nvCxnSpPr>
        <p:spPr>
          <a:xfrm>
            <a:off x="2113188" y="1539105"/>
            <a:ext cx="29619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5EB3D8-CE1B-4E4B-A31D-501DF5ECD878}"/>
              </a:ext>
            </a:extLst>
          </p:cNvPr>
          <p:cNvSpPr txBox="1"/>
          <p:nvPr/>
        </p:nvSpPr>
        <p:spPr>
          <a:xfrm>
            <a:off x="2031184" y="1231328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200μm</a:t>
            </a:r>
            <a:endParaRPr lang="en-CH" sz="1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E2D4D8-4F87-430D-EF2D-24B4A5DEE9C6}"/>
              </a:ext>
            </a:extLst>
          </p:cNvPr>
          <p:cNvCxnSpPr>
            <a:cxnSpLocks/>
          </p:cNvCxnSpPr>
          <p:nvPr/>
        </p:nvCxnSpPr>
        <p:spPr>
          <a:xfrm>
            <a:off x="4010027" y="2653899"/>
            <a:ext cx="9303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F89CD4-EDB7-21A3-7B12-883843021613}"/>
              </a:ext>
            </a:extLst>
          </p:cNvPr>
          <p:cNvSpPr txBox="1"/>
          <p:nvPr/>
        </p:nvSpPr>
        <p:spPr>
          <a:xfrm>
            <a:off x="4124202" y="2346122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700μm</a:t>
            </a:r>
            <a:endParaRPr lang="en-CH" sz="14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0A2AC7-25C3-0136-74C0-32A8350C7709}"/>
              </a:ext>
            </a:extLst>
          </p:cNvPr>
          <p:cNvCxnSpPr>
            <a:cxnSpLocks/>
          </p:cNvCxnSpPr>
          <p:nvPr/>
        </p:nvCxnSpPr>
        <p:spPr>
          <a:xfrm>
            <a:off x="3971187" y="3604943"/>
            <a:ext cx="0" cy="1751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E9C2067-094E-4158-D4FB-066288E8BA92}"/>
              </a:ext>
            </a:extLst>
          </p:cNvPr>
          <p:cNvSpPr txBox="1"/>
          <p:nvPr/>
        </p:nvSpPr>
        <p:spPr>
          <a:xfrm>
            <a:off x="3928178" y="3538630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50μm</a:t>
            </a:r>
            <a:endParaRPr lang="en-CH" sz="1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FA3B406-0CD9-483A-70D9-55A6037F770C}"/>
              </a:ext>
            </a:extLst>
          </p:cNvPr>
          <p:cNvCxnSpPr>
            <a:cxnSpLocks/>
          </p:cNvCxnSpPr>
          <p:nvPr/>
        </p:nvCxnSpPr>
        <p:spPr>
          <a:xfrm>
            <a:off x="6361681" y="2653899"/>
            <a:ext cx="9303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7C19594-5B24-3E1F-188E-7622F37A33C0}"/>
              </a:ext>
            </a:extLst>
          </p:cNvPr>
          <p:cNvSpPr txBox="1"/>
          <p:nvPr/>
        </p:nvSpPr>
        <p:spPr>
          <a:xfrm>
            <a:off x="6432993" y="2346122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700μm</a:t>
            </a:r>
            <a:endParaRPr lang="en-CH" sz="14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EDCC5AC-FA24-1E61-ECFA-33E64044A5D0}"/>
              </a:ext>
            </a:extLst>
          </p:cNvPr>
          <p:cNvCxnSpPr>
            <a:cxnSpLocks/>
          </p:cNvCxnSpPr>
          <p:nvPr/>
        </p:nvCxnSpPr>
        <p:spPr>
          <a:xfrm>
            <a:off x="8730112" y="2653899"/>
            <a:ext cx="9303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F4A1156-3FE6-2763-3350-D15900FF474A}"/>
              </a:ext>
            </a:extLst>
          </p:cNvPr>
          <p:cNvSpPr txBox="1"/>
          <p:nvPr/>
        </p:nvSpPr>
        <p:spPr>
          <a:xfrm>
            <a:off x="8844287" y="2346122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700μm</a:t>
            </a:r>
            <a:endParaRPr lang="en-CH" sz="14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8D6EBE-28E7-893F-D757-5A70CE9E0813}"/>
              </a:ext>
            </a:extLst>
          </p:cNvPr>
          <p:cNvCxnSpPr>
            <a:cxnSpLocks/>
          </p:cNvCxnSpPr>
          <p:nvPr/>
        </p:nvCxnSpPr>
        <p:spPr>
          <a:xfrm flipH="1">
            <a:off x="8685306" y="3177582"/>
            <a:ext cx="2066" cy="719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60B1370-DC90-28D4-D72A-6F3E6C423C32}"/>
              </a:ext>
            </a:extLst>
          </p:cNvPr>
          <p:cNvSpPr txBox="1"/>
          <p:nvPr/>
        </p:nvSpPr>
        <p:spPr>
          <a:xfrm>
            <a:off x="8632174" y="3383597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550μm</a:t>
            </a:r>
            <a:endParaRPr lang="en-CH" sz="14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8AD5F2-5F04-3D68-EE34-8DB8BE4747C6}"/>
              </a:ext>
            </a:extLst>
          </p:cNvPr>
          <p:cNvCxnSpPr>
            <a:cxnSpLocks/>
          </p:cNvCxnSpPr>
          <p:nvPr/>
        </p:nvCxnSpPr>
        <p:spPr>
          <a:xfrm flipH="1">
            <a:off x="10923674" y="3177582"/>
            <a:ext cx="2066" cy="719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3AE3DD5-DFC1-DA29-6491-8B7612D60129}"/>
              </a:ext>
            </a:extLst>
          </p:cNvPr>
          <p:cNvSpPr txBox="1"/>
          <p:nvPr/>
        </p:nvSpPr>
        <p:spPr>
          <a:xfrm>
            <a:off x="10870542" y="3383597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550μm</a:t>
            </a:r>
            <a:endParaRPr lang="en-CH" sz="14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04F758A-16CD-6DF5-80E2-D7E8EF4D8547}"/>
              </a:ext>
            </a:extLst>
          </p:cNvPr>
          <p:cNvCxnSpPr>
            <a:cxnSpLocks/>
          </p:cNvCxnSpPr>
          <p:nvPr/>
        </p:nvCxnSpPr>
        <p:spPr>
          <a:xfrm flipH="1">
            <a:off x="2715925" y="3169181"/>
            <a:ext cx="2066" cy="719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BEE914B-98DF-B809-52CD-7424CC19B531}"/>
              </a:ext>
            </a:extLst>
          </p:cNvPr>
          <p:cNvSpPr txBox="1"/>
          <p:nvPr/>
        </p:nvSpPr>
        <p:spPr>
          <a:xfrm>
            <a:off x="2662793" y="3375196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550μm</a:t>
            </a:r>
            <a:endParaRPr lang="en-CH" sz="14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E19929-6AB0-7BD6-2AA0-6CC9923F68AB}"/>
              </a:ext>
            </a:extLst>
          </p:cNvPr>
          <p:cNvCxnSpPr>
            <a:cxnSpLocks/>
          </p:cNvCxnSpPr>
          <p:nvPr/>
        </p:nvCxnSpPr>
        <p:spPr>
          <a:xfrm>
            <a:off x="6532649" y="1594305"/>
            <a:ext cx="60501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1402E2F-FB91-3274-424C-65D0BD87BC16}"/>
              </a:ext>
            </a:extLst>
          </p:cNvPr>
          <p:cNvSpPr txBox="1"/>
          <p:nvPr/>
        </p:nvSpPr>
        <p:spPr>
          <a:xfrm>
            <a:off x="6481086" y="1286528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450μm</a:t>
            </a:r>
            <a:endParaRPr lang="en-CH" sz="1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09BDE1A-6CFE-033D-3F93-7E4C37E5D8A5}"/>
              </a:ext>
            </a:extLst>
          </p:cNvPr>
          <p:cNvCxnSpPr>
            <a:cxnSpLocks/>
          </p:cNvCxnSpPr>
          <p:nvPr/>
        </p:nvCxnSpPr>
        <p:spPr>
          <a:xfrm>
            <a:off x="8895850" y="1432738"/>
            <a:ext cx="60501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EBB1A70-9C35-AC82-EC75-EEFA100B4992}"/>
              </a:ext>
            </a:extLst>
          </p:cNvPr>
          <p:cNvSpPr txBox="1"/>
          <p:nvPr/>
        </p:nvSpPr>
        <p:spPr>
          <a:xfrm>
            <a:off x="8844287" y="1124961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450μm</a:t>
            </a:r>
            <a:endParaRPr lang="en-CH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E77470-B6EA-4F74-B821-AB60B39DC2FC}"/>
              </a:ext>
            </a:extLst>
          </p:cNvPr>
          <p:cNvSpPr txBox="1"/>
          <p:nvPr/>
        </p:nvSpPr>
        <p:spPr>
          <a:xfrm>
            <a:off x="151976" y="4287897"/>
            <a:ext cx="1698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Second SNSPD layout for pixels &lt;500μm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D110CEE-DBD1-DC89-A21F-39EBE868648E}"/>
              </a:ext>
            </a:extLst>
          </p:cNvPr>
          <p:cNvCxnSpPr>
            <a:cxnSpLocks/>
          </p:cNvCxnSpPr>
          <p:nvPr/>
        </p:nvCxnSpPr>
        <p:spPr>
          <a:xfrm>
            <a:off x="620502" y="3518715"/>
            <a:ext cx="52456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81FE99B-B25C-8896-B4D8-FD96FC61B575}"/>
              </a:ext>
            </a:extLst>
          </p:cNvPr>
          <p:cNvSpPr txBox="1"/>
          <p:nvPr/>
        </p:nvSpPr>
        <p:spPr>
          <a:xfrm>
            <a:off x="555224" y="3594797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250μm</a:t>
            </a:r>
            <a:endParaRPr lang="en-CH" sz="1400" dirty="0"/>
          </a:p>
        </p:txBody>
      </p:sp>
      <p:cxnSp>
        <p:nvCxnSpPr>
          <p:cNvPr id="57" name="Straight Connector 26">
            <a:extLst>
              <a:ext uri="{FF2B5EF4-FFF2-40B4-BE49-F238E27FC236}">
                <a16:creationId xmlns:a16="http://schemas.microsoft.com/office/drawing/2014/main" id="{1F0C2753-9F04-939F-9460-CD732E92EA63}"/>
              </a:ext>
            </a:extLst>
          </p:cNvPr>
          <p:cNvCxnSpPr/>
          <p:nvPr/>
        </p:nvCxnSpPr>
        <p:spPr>
          <a:xfrm flipH="1">
            <a:off x="2" y="6523813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7389DAA1-99FE-F42F-2141-882F34431237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4</a:t>
            </a:r>
          </a:p>
        </p:txBody>
      </p: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83999707-5A40-BBEA-24E2-97C4F6ED45F5}"/>
              </a:ext>
            </a:extLst>
          </p:cNvPr>
          <p:cNvSpPr txBox="1">
            <a:spLocks/>
          </p:cNvSpPr>
          <p:nvPr/>
        </p:nvSpPr>
        <p:spPr bwMode="auto">
          <a:xfrm>
            <a:off x="4106389" y="6529320"/>
            <a:ext cx="3869797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16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91F5E500-AB2E-A57B-ECFD-CE75C7FBA4A6}"/>
              </a:ext>
            </a:extLst>
          </p:cNvPr>
          <p:cNvSpPr txBox="1">
            <a:spLocks/>
          </p:cNvSpPr>
          <p:nvPr/>
        </p:nvSpPr>
        <p:spPr bwMode="auto">
          <a:xfrm>
            <a:off x="-180905" y="6583470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03/02/2026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8D30E8F-A8E7-B7CD-58D3-C85E590248D7}"/>
              </a:ext>
            </a:extLst>
          </p:cNvPr>
          <p:cNvCxnSpPr>
            <a:cxnSpLocks/>
          </p:cNvCxnSpPr>
          <p:nvPr/>
        </p:nvCxnSpPr>
        <p:spPr>
          <a:xfrm>
            <a:off x="1944213" y="677461"/>
            <a:ext cx="975416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D6C893D-DFAB-333E-4F7E-2B0392E524AF}"/>
              </a:ext>
            </a:extLst>
          </p:cNvPr>
          <p:cNvSpPr txBox="1"/>
          <p:nvPr/>
        </p:nvSpPr>
        <p:spPr>
          <a:xfrm>
            <a:off x="7137666" y="380823"/>
            <a:ext cx="926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7.05mm</a:t>
            </a:r>
            <a:endParaRPr lang="en-CH" sz="1400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D80826B-DD98-52F9-47C4-687C8D505A32}"/>
              </a:ext>
            </a:extLst>
          </p:cNvPr>
          <p:cNvCxnSpPr>
            <a:cxnSpLocks/>
          </p:cNvCxnSpPr>
          <p:nvPr/>
        </p:nvCxnSpPr>
        <p:spPr>
          <a:xfrm flipV="1">
            <a:off x="11782038" y="829861"/>
            <a:ext cx="0" cy="555665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54E6EBC-55D9-CDB9-77E5-07F41E37E6D6}"/>
              </a:ext>
            </a:extLst>
          </p:cNvPr>
          <p:cNvSpPr txBox="1"/>
          <p:nvPr/>
        </p:nvSpPr>
        <p:spPr>
          <a:xfrm rot="5400000">
            <a:off x="11472824" y="3614129"/>
            <a:ext cx="926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4.05mm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383903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869F0BE-A0A8-D366-73CA-E4F6730E42C9}"/>
              </a:ext>
            </a:extLst>
          </p:cNvPr>
          <p:cNvSpPr/>
          <p:nvPr/>
        </p:nvSpPr>
        <p:spPr>
          <a:xfrm>
            <a:off x="7374673" y="208156"/>
            <a:ext cx="3525388" cy="35089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508FAF-7789-5198-D553-74C3687B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5552396" cy="1325563"/>
          </a:xfrm>
        </p:spPr>
        <p:txBody>
          <a:bodyPr/>
          <a:lstStyle/>
          <a:p>
            <a:r>
              <a:rPr lang="en-GB" b="1" dirty="0"/>
              <a:t>Test structures (1):</a:t>
            </a:r>
            <a:endParaRPr lang="en-CH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D5891D-3821-D5F9-50BF-401770CAC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949765" y="3426367"/>
            <a:ext cx="5555540" cy="477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333C55-D2F0-AC9C-2687-2D6FFA88649B}"/>
              </a:ext>
            </a:extLst>
          </p:cNvPr>
          <p:cNvSpPr txBox="1"/>
          <p:nvPr/>
        </p:nvSpPr>
        <p:spPr>
          <a:xfrm>
            <a:off x="1291939" y="1489716"/>
            <a:ext cx="4909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Inductance measurements with single wires: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100nm wire width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Same length as other SNSPDs on the wafer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Accurate comparison between SNSPD and wire inductance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Length varies from 3 to 60mm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CFBA31-9063-ADD2-4A7C-94A2B507AE1A}"/>
                  </a:ext>
                </a:extLst>
              </p:cNvPr>
              <p:cNvSpPr txBox="1"/>
              <p:nvPr/>
            </p:nvSpPr>
            <p:spPr>
              <a:xfrm>
                <a:off x="2233695" y="3662749"/>
                <a:ext cx="3164777" cy="6915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CFBA31-9063-ADD2-4A7C-94A2B507A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95" y="3662749"/>
                <a:ext cx="3164777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2F47B6-F0B1-EAE7-266B-C48934378423}"/>
                  </a:ext>
                </a:extLst>
              </p:cNvPr>
              <p:cNvSpPr txBox="1"/>
              <p:nvPr/>
            </p:nvSpPr>
            <p:spPr>
              <a:xfrm>
                <a:off x="2488956" y="4526944"/>
                <a:ext cx="2527372" cy="1222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GB" dirty="0"/>
                  <a:t> is the wire length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GB" dirty="0"/>
                  <a:t> is the pixel size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GB" dirty="0"/>
                  <a:t> is the filling factor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GB" dirty="0"/>
                  <a:t> is the wire width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2F47B6-F0B1-EAE7-266B-C48934378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56" y="4526944"/>
                <a:ext cx="2527372" cy="1222579"/>
              </a:xfrm>
              <a:prstGeom prst="rect">
                <a:avLst/>
              </a:prstGeom>
              <a:blipFill>
                <a:blip r:embed="rId4"/>
                <a:stretch>
                  <a:fillRect t="-2500" b="-8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A grid with red lines&#10;&#10;AI-generated content may be incorrect.">
            <a:extLst>
              <a:ext uri="{FF2B5EF4-FFF2-40B4-BE49-F238E27FC236}">
                <a16:creationId xmlns:a16="http://schemas.microsoft.com/office/drawing/2014/main" id="{DF34AFBC-DD6E-E722-EBF3-3B921A0C4A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2846" y="131679"/>
            <a:ext cx="3664544" cy="36374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1A1610-A90A-0D56-2F28-83FE00F233F2}"/>
              </a:ext>
            </a:extLst>
          </p:cNvPr>
          <p:cNvSpPr txBox="1"/>
          <p:nvPr/>
        </p:nvSpPr>
        <p:spPr>
          <a:xfrm>
            <a:off x="7282846" y="3896275"/>
            <a:ext cx="4909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Film uniformity measurements: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4x4mm die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Measurement of: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Residual resistivity ratio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RT(B), including </a:t>
            </a:r>
            <a:r>
              <a:rPr lang="el-GR" dirty="0"/>
              <a:t>Δ</a:t>
            </a:r>
            <a:r>
              <a:rPr lang="en-GB" dirty="0"/>
              <a:t>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London penetration depth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Coherence length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Diffusion coefficient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A9674F-72CE-41E4-B8E2-67A933594AD0}"/>
              </a:ext>
            </a:extLst>
          </p:cNvPr>
          <p:cNvCxnSpPr>
            <a:cxnSpLocks/>
          </p:cNvCxnSpPr>
          <p:nvPr/>
        </p:nvCxnSpPr>
        <p:spPr>
          <a:xfrm>
            <a:off x="6482576" y="208156"/>
            <a:ext cx="0" cy="60729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2C2A344-FF60-3D62-D582-1C2DA3EAD09D}"/>
              </a:ext>
            </a:extLst>
          </p:cNvPr>
          <p:cNvCxnSpPr>
            <a:cxnSpLocks/>
          </p:cNvCxnSpPr>
          <p:nvPr/>
        </p:nvCxnSpPr>
        <p:spPr>
          <a:xfrm>
            <a:off x="7324726" y="399898"/>
            <a:ext cx="357533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F97167D-E294-2946-421E-E69E919649A2}"/>
              </a:ext>
            </a:extLst>
          </p:cNvPr>
          <p:cNvSpPr txBox="1"/>
          <p:nvPr/>
        </p:nvSpPr>
        <p:spPr>
          <a:xfrm>
            <a:off x="7509788" y="108970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4mm</a:t>
            </a:r>
            <a:endParaRPr lang="en-CH" sz="1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B5EC1D-77F8-BC1C-5C39-FCD9F120243B}"/>
              </a:ext>
            </a:extLst>
          </p:cNvPr>
          <p:cNvCxnSpPr>
            <a:cxnSpLocks/>
          </p:cNvCxnSpPr>
          <p:nvPr/>
        </p:nvCxnSpPr>
        <p:spPr>
          <a:xfrm rot="5400000">
            <a:off x="8806891" y="1963026"/>
            <a:ext cx="357533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5BCFC9-C37A-9620-13B3-2DFE71005CA7}"/>
              </a:ext>
            </a:extLst>
          </p:cNvPr>
          <p:cNvSpPr txBox="1"/>
          <p:nvPr/>
        </p:nvSpPr>
        <p:spPr>
          <a:xfrm rot="5400000">
            <a:off x="10367974" y="700686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4mm</a:t>
            </a:r>
            <a:endParaRPr lang="en-CH" sz="1400" dirty="0"/>
          </a:p>
        </p:txBody>
      </p:sp>
      <p:cxnSp>
        <p:nvCxnSpPr>
          <p:cNvPr id="35" name="Straight Connector 26">
            <a:extLst>
              <a:ext uri="{FF2B5EF4-FFF2-40B4-BE49-F238E27FC236}">
                <a16:creationId xmlns:a16="http://schemas.microsoft.com/office/drawing/2014/main" id="{FC7AE5A3-C43C-C23D-75D2-CDFBB5EFA3CD}"/>
              </a:ext>
            </a:extLst>
          </p:cNvPr>
          <p:cNvCxnSpPr/>
          <p:nvPr/>
        </p:nvCxnSpPr>
        <p:spPr>
          <a:xfrm flipH="1">
            <a:off x="2" y="6523813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B90D32F7-B1EE-DA6B-60EA-62129B40B61D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5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A2B5EF8E-EBAC-3F42-86EA-13AB4C075275}"/>
              </a:ext>
            </a:extLst>
          </p:cNvPr>
          <p:cNvSpPr txBox="1">
            <a:spLocks/>
          </p:cNvSpPr>
          <p:nvPr/>
        </p:nvSpPr>
        <p:spPr bwMode="auto">
          <a:xfrm>
            <a:off x="4106389" y="6529320"/>
            <a:ext cx="3869797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16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52639A14-DE6C-71ED-F467-FF04D0A1075F}"/>
              </a:ext>
            </a:extLst>
          </p:cNvPr>
          <p:cNvSpPr txBox="1">
            <a:spLocks/>
          </p:cNvSpPr>
          <p:nvPr/>
        </p:nvSpPr>
        <p:spPr bwMode="auto">
          <a:xfrm>
            <a:off x="-180905" y="6583470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03/02/2026</a:t>
            </a:r>
          </a:p>
        </p:txBody>
      </p:sp>
    </p:spTree>
    <p:extLst>
      <p:ext uri="{BB962C8B-B14F-4D97-AF65-F5344CB8AC3E}">
        <p14:creationId xmlns:p14="http://schemas.microsoft.com/office/powerpoint/2010/main" val="221365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B4EE44-EDAA-4D0E-2583-DD92CD1E6EFE}"/>
              </a:ext>
            </a:extLst>
          </p:cNvPr>
          <p:cNvSpPr txBox="1">
            <a:spLocks/>
          </p:cNvSpPr>
          <p:nvPr/>
        </p:nvSpPr>
        <p:spPr>
          <a:xfrm>
            <a:off x="162560" y="0"/>
            <a:ext cx="55523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Test structures (2):</a:t>
            </a:r>
            <a:endParaRPr lang="en-C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5DE1C-7760-94CF-2AF7-EBCE9E2D4705}"/>
              </a:ext>
            </a:extLst>
          </p:cNvPr>
          <p:cNvSpPr txBox="1"/>
          <p:nvPr/>
        </p:nvSpPr>
        <p:spPr>
          <a:xfrm>
            <a:off x="1008380" y="1035760"/>
            <a:ext cx="4706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Proximity effect of wires: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Electrical characterization for 1 to 3 wires with varying wire distances (corresponding to the SNSPD Fill factors on the wafer)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00C5D-05BD-084C-1BBA-DA97104276E6}"/>
              </a:ext>
            </a:extLst>
          </p:cNvPr>
          <p:cNvSpPr txBox="1"/>
          <p:nvPr/>
        </p:nvSpPr>
        <p:spPr>
          <a:xfrm>
            <a:off x="7583418" y="4323242"/>
            <a:ext cx="4198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Standard </a:t>
            </a:r>
            <a:r>
              <a:rPr lang="en-GB" b="1" dirty="0" err="1"/>
              <a:t>litho</a:t>
            </a:r>
            <a:r>
              <a:rPr lang="en-GB" b="1" dirty="0"/>
              <a:t> resolution test: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Verify the capabilities of lithography, including: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Meander proximity effect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Beam resolution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Scribing speed and error rate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Overhang or </a:t>
            </a:r>
            <a:r>
              <a:rPr lang="en-GB" dirty="0" err="1"/>
              <a:t>underhang</a:t>
            </a:r>
            <a:r>
              <a:rPr lang="en-GB" dirty="0"/>
              <a:t> creation</a:t>
            </a:r>
          </a:p>
        </p:txBody>
      </p:sp>
      <p:pic>
        <p:nvPicPr>
          <p:cNvPr id="12" name="Picture 11" descr="A purple and white grid with different shapes and numbers&#10;&#10;AI-generated content may be incorrect.">
            <a:extLst>
              <a:ext uri="{FF2B5EF4-FFF2-40B4-BE49-F238E27FC236}">
                <a16:creationId xmlns:a16="http://schemas.microsoft.com/office/drawing/2014/main" id="{A32F6839-E5DA-BE37-905B-1578F09D5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461" y="193081"/>
            <a:ext cx="4071159" cy="406291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46CCE7-34FF-6D1B-DC0F-3F2527EA16C7}"/>
              </a:ext>
            </a:extLst>
          </p:cNvPr>
          <p:cNvCxnSpPr>
            <a:cxnSpLocks/>
          </p:cNvCxnSpPr>
          <p:nvPr/>
        </p:nvCxnSpPr>
        <p:spPr>
          <a:xfrm>
            <a:off x="6705601" y="170041"/>
            <a:ext cx="0" cy="60729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grid of blue squares&#10;&#10;AI-generated content may be incorrect.">
            <a:extLst>
              <a:ext uri="{FF2B5EF4-FFF2-40B4-BE49-F238E27FC236}">
                <a16:creationId xmlns:a16="http://schemas.microsoft.com/office/drawing/2014/main" id="{A658F1C6-53D6-8CDE-D266-4F410E38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2" y="3257995"/>
            <a:ext cx="2557329" cy="3086100"/>
          </a:xfrm>
          <a:prstGeom prst="rect">
            <a:avLst/>
          </a:prstGeom>
        </p:spPr>
      </p:pic>
      <p:pic>
        <p:nvPicPr>
          <p:cNvPr id="17" name="Picture 16" descr="A graph paper with red lines&#10;&#10;AI-generated content may be incorrect.">
            <a:extLst>
              <a:ext uri="{FF2B5EF4-FFF2-40B4-BE49-F238E27FC236}">
                <a16:creationId xmlns:a16="http://schemas.microsoft.com/office/drawing/2014/main" id="{1E4933A8-37F3-E2A4-76D4-88CF5A74F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812" y="2513088"/>
            <a:ext cx="3157917" cy="3357704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52A23AB-66C6-6BC1-B2C2-00826BB210A2}"/>
              </a:ext>
            </a:extLst>
          </p:cNvPr>
          <p:cNvSpPr/>
          <p:nvPr/>
        </p:nvSpPr>
        <p:spPr>
          <a:xfrm>
            <a:off x="1200150" y="5815013"/>
            <a:ext cx="121444" cy="12144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1E8D65-3718-7E63-3C10-34593FB8F5E4}"/>
              </a:ext>
            </a:extLst>
          </p:cNvPr>
          <p:cNvCxnSpPr>
            <a:stCxn id="17" idx="1"/>
            <a:endCxn id="18" idx="3"/>
          </p:cNvCxnSpPr>
          <p:nvPr/>
        </p:nvCxnSpPr>
        <p:spPr>
          <a:xfrm flipH="1">
            <a:off x="1321594" y="4191940"/>
            <a:ext cx="1716218" cy="168379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DC800F0-CE65-0264-7B7D-877617A66600}"/>
              </a:ext>
            </a:extLst>
          </p:cNvPr>
          <p:cNvCxnSpPr>
            <a:cxnSpLocks/>
          </p:cNvCxnSpPr>
          <p:nvPr/>
        </p:nvCxnSpPr>
        <p:spPr>
          <a:xfrm>
            <a:off x="5265225" y="3154888"/>
            <a:ext cx="0" cy="3599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638592-9287-4879-B23C-1B1FD79EBC31}"/>
              </a:ext>
            </a:extLst>
          </p:cNvPr>
          <p:cNvSpPr txBox="1"/>
          <p:nvPr/>
        </p:nvSpPr>
        <p:spPr>
          <a:xfrm>
            <a:off x="5302438" y="3207015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100nm</a:t>
            </a:r>
            <a:endParaRPr lang="en-CH" sz="14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ED82F7-4160-4C85-DB51-2C0D625835FF}"/>
              </a:ext>
            </a:extLst>
          </p:cNvPr>
          <p:cNvCxnSpPr>
            <a:cxnSpLocks/>
          </p:cNvCxnSpPr>
          <p:nvPr/>
        </p:nvCxnSpPr>
        <p:spPr>
          <a:xfrm>
            <a:off x="4849813" y="3553327"/>
            <a:ext cx="0" cy="3599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5D60039-AC76-4904-5A96-3DAA499C68E4}"/>
              </a:ext>
            </a:extLst>
          </p:cNvPr>
          <p:cNvSpPr txBox="1"/>
          <p:nvPr/>
        </p:nvSpPr>
        <p:spPr>
          <a:xfrm>
            <a:off x="4887026" y="3605454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100nm</a:t>
            </a:r>
            <a:endParaRPr lang="en-CH" sz="14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410BF2-409D-F231-BF84-8435370663D8}"/>
              </a:ext>
            </a:extLst>
          </p:cNvPr>
          <p:cNvCxnSpPr>
            <a:cxnSpLocks/>
          </p:cNvCxnSpPr>
          <p:nvPr/>
        </p:nvCxnSpPr>
        <p:spPr>
          <a:xfrm>
            <a:off x="5265225" y="3913907"/>
            <a:ext cx="0" cy="3599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23F48F0-9A99-3278-1016-D9D57802C83B}"/>
              </a:ext>
            </a:extLst>
          </p:cNvPr>
          <p:cNvSpPr txBox="1"/>
          <p:nvPr/>
        </p:nvSpPr>
        <p:spPr>
          <a:xfrm>
            <a:off x="5302438" y="3966034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100nm</a:t>
            </a:r>
            <a:endParaRPr lang="en-CH" sz="1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81BB66-53D0-874C-2F9C-242C53CE57C3}"/>
              </a:ext>
            </a:extLst>
          </p:cNvPr>
          <p:cNvCxnSpPr>
            <a:cxnSpLocks/>
          </p:cNvCxnSpPr>
          <p:nvPr/>
        </p:nvCxnSpPr>
        <p:spPr>
          <a:xfrm>
            <a:off x="4849813" y="4312346"/>
            <a:ext cx="0" cy="3599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2F44BA4-D3CD-DCCF-B7F5-9CD69079E2AC}"/>
              </a:ext>
            </a:extLst>
          </p:cNvPr>
          <p:cNvSpPr txBox="1"/>
          <p:nvPr/>
        </p:nvSpPr>
        <p:spPr>
          <a:xfrm>
            <a:off x="4887026" y="4364473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100nm</a:t>
            </a:r>
            <a:endParaRPr lang="en-CH" sz="14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1B4BE42-5A62-92E2-2904-E4A1EC69DE65}"/>
              </a:ext>
            </a:extLst>
          </p:cNvPr>
          <p:cNvCxnSpPr>
            <a:cxnSpLocks/>
          </p:cNvCxnSpPr>
          <p:nvPr/>
        </p:nvCxnSpPr>
        <p:spPr>
          <a:xfrm>
            <a:off x="5265504" y="4710785"/>
            <a:ext cx="0" cy="3599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88940C-4953-015E-8C9F-E956CEDB41AF}"/>
              </a:ext>
            </a:extLst>
          </p:cNvPr>
          <p:cNvSpPr txBox="1"/>
          <p:nvPr/>
        </p:nvSpPr>
        <p:spPr>
          <a:xfrm>
            <a:off x="5302717" y="4762912"/>
            <a:ext cx="75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100nm</a:t>
            </a:r>
            <a:endParaRPr lang="en-CH" sz="1400" dirty="0"/>
          </a:p>
        </p:txBody>
      </p:sp>
      <p:cxnSp>
        <p:nvCxnSpPr>
          <p:cNvPr id="33" name="Straight Connector 26">
            <a:extLst>
              <a:ext uri="{FF2B5EF4-FFF2-40B4-BE49-F238E27FC236}">
                <a16:creationId xmlns:a16="http://schemas.microsoft.com/office/drawing/2014/main" id="{46DA3008-E525-1991-E5F2-F81F6BC9A086}"/>
              </a:ext>
            </a:extLst>
          </p:cNvPr>
          <p:cNvCxnSpPr/>
          <p:nvPr/>
        </p:nvCxnSpPr>
        <p:spPr>
          <a:xfrm flipH="1">
            <a:off x="2" y="6523813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C6A253CA-A3B7-08E6-1788-30D3ED1B6CE9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6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FB56B3EB-B2DB-FFB6-4FC2-F4ABB2394E6D}"/>
              </a:ext>
            </a:extLst>
          </p:cNvPr>
          <p:cNvSpPr txBox="1">
            <a:spLocks/>
          </p:cNvSpPr>
          <p:nvPr/>
        </p:nvSpPr>
        <p:spPr bwMode="auto">
          <a:xfrm>
            <a:off x="4106389" y="6529320"/>
            <a:ext cx="3869797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16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9902CEFF-CADC-DFC6-2596-786DC7148041}"/>
              </a:ext>
            </a:extLst>
          </p:cNvPr>
          <p:cNvSpPr txBox="1">
            <a:spLocks/>
          </p:cNvSpPr>
          <p:nvPr/>
        </p:nvSpPr>
        <p:spPr bwMode="auto">
          <a:xfrm>
            <a:off x="-180905" y="6583470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03/02/2026</a:t>
            </a:r>
          </a:p>
        </p:txBody>
      </p:sp>
    </p:spTree>
    <p:extLst>
      <p:ext uri="{BB962C8B-B14F-4D97-AF65-F5344CB8AC3E}">
        <p14:creationId xmlns:p14="http://schemas.microsoft.com/office/powerpoint/2010/main" val="85145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005600-4037-8342-A576-CAF3EF23E624}"/>
              </a:ext>
            </a:extLst>
          </p:cNvPr>
          <p:cNvSpPr txBox="1">
            <a:spLocks/>
          </p:cNvSpPr>
          <p:nvPr/>
        </p:nvSpPr>
        <p:spPr>
          <a:xfrm>
            <a:off x="162560" y="0"/>
            <a:ext cx="55523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Test structures (3):</a:t>
            </a:r>
            <a:endParaRPr lang="en-CH" b="1" dirty="0"/>
          </a:p>
        </p:txBody>
      </p:sp>
      <p:pic>
        <p:nvPicPr>
          <p:cNvPr id="6" name="Picture 5" descr="A drawing of a diagram&#10;&#10;AI-generated content may be incorrect.">
            <a:extLst>
              <a:ext uri="{FF2B5EF4-FFF2-40B4-BE49-F238E27FC236}">
                <a16:creationId xmlns:a16="http://schemas.microsoft.com/office/drawing/2014/main" id="{DBBB7EC7-F8AB-7BE5-C630-2EB9484D6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83" y="983205"/>
            <a:ext cx="3562827" cy="5386655"/>
          </a:xfrm>
          <a:prstGeom prst="rect">
            <a:avLst/>
          </a:prstGeom>
        </p:spPr>
      </p:pic>
      <p:cxnSp>
        <p:nvCxnSpPr>
          <p:cNvPr id="7" name="Straight Connector 26">
            <a:extLst>
              <a:ext uri="{FF2B5EF4-FFF2-40B4-BE49-F238E27FC236}">
                <a16:creationId xmlns:a16="http://schemas.microsoft.com/office/drawing/2014/main" id="{193C2829-B386-FA04-4E02-18D1DD180FE2}"/>
              </a:ext>
            </a:extLst>
          </p:cNvPr>
          <p:cNvCxnSpPr/>
          <p:nvPr/>
        </p:nvCxnSpPr>
        <p:spPr>
          <a:xfrm flipH="1">
            <a:off x="2" y="6523813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FD97AF6-66E6-8CE7-F622-442CC0D2FD31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FF01FFD-FAA9-0EE3-0C40-C19BA59EA312}"/>
              </a:ext>
            </a:extLst>
          </p:cNvPr>
          <p:cNvSpPr txBox="1">
            <a:spLocks/>
          </p:cNvSpPr>
          <p:nvPr/>
        </p:nvSpPr>
        <p:spPr bwMode="auto">
          <a:xfrm>
            <a:off x="4106389" y="6529320"/>
            <a:ext cx="3869797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16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114E3EA-84FA-F111-1A7A-0101BA216FA9}"/>
              </a:ext>
            </a:extLst>
          </p:cNvPr>
          <p:cNvSpPr txBox="1">
            <a:spLocks/>
          </p:cNvSpPr>
          <p:nvPr/>
        </p:nvSpPr>
        <p:spPr bwMode="auto">
          <a:xfrm>
            <a:off x="-180905" y="6583470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03/02/2026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8AD66-7829-4FE8-2D75-443157654845}"/>
              </a:ext>
            </a:extLst>
          </p:cNvPr>
          <p:cNvSpPr txBox="1"/>
          <p:nvPr/>
        </p:nvSpPr>
        <p:spPr>
          <a:xfrm>
            <a:off x="5765801" y="665481"/>
            <a:ext cx="4706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Proximity effect of wires: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Electrical characterization for 2 and 3 wires with varying wire distances (corresponding to the SNSPD Fill factors on the wafer) and isolated contact pads</a:t>
            </a:r>
          </a:p>
        </p:txBody>
      </p:sp>
      <p:pic>
        <p:nvPicPr>
          <p:cNvPr id="13" name="Picture 12" descr="A drawing of a cross with lines and squares&#10;&#10;AI-generated content may be incorrect.">
            <a:extLst>
              <a:ext uri="{FF2B5EF4-FFF2-40B4-BE49-F238E27FC236}">
                <a16:creationId xmlns:a16="http://schemas.microsoft.com/office/drawing/2014/main" id="{96C08931-8708-AE92-702A-240B4FC9F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074" y="2308788"/>
            <a:ext cx="4169553" cy="40551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E7E083-1E26-F682-759E-ADAFCE0C2391}"/>
              </a:ext>
            </a:extLst>
          </p:cNvPr>
          <p:cNvSpPr txBox="1"/>
          <p:nvPr/>
        </p:nvSpPr>
        <p:spPr>
          <a:xfrm rot="16200000">
            <a:off x="264252" y="3491865"/>
            <a:ext cx="228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3-Wire measurement</a:t>
            </a:r>
            <a:endParaRPr lang="en-CH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923673-C66A-D89D-00EC-B4E6E53648F4}"/>
              </a:ext>
            </a:extLst>
          </p:cNvPr>
          <p:cNvSpPr txBox="1"/>
          <p:nvPr/>
        </p:nvSpPr>
        <p:spPr>
          <a:xfrm rot="16200000">
            <a:off x="4883948" y="4148644"/>
            <a:ext cx="228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2-Wire measurement</a:t>
            </a:r>
            <a:endParaRPr lang="en-CH" i="1" dirty="0"/>
          </a:p>
        </p:txBody>
      </p:sp>
    </p:spTree>
    <p:extLst>
      <p:ext uri="{BB962C8B-B14F-4D97-AF65-F5344CB8AC3E}">
        <p14:creationId xmlns:p14="http://schemas.microsoft.com/office/powerpoint/2010/main" val="50822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F7FE59-5338-024D-6C73-D9DF7BCC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5552396" cy="1325563"/>
          </a:xfrm>
        </p:spPr>
        <p:txBody>
          <a:bodyPr/>
          <a:lstStyle/>
          <a:p>
            <a:r>
              <a:rPr lang="en-GB" b="1" dirty="0"/>
              <a:t>Time/Cost analysis:</a:t>
            </a:r>
            <a:endParaRPr lang="en-C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DA6AE-7617-A9CD-EBD9-3FEAF407016B}"/>
              </a:ext>
            </a:extLst>
          </p:cNvPr>
          <p:cNvSpPr txBox="1"/>
          <p:nvPr/>
        </p:nvSpPr>
        <p:spPr>
          <a:xfrm>
            <a:off x="622724" y="1322388"/>
            <a:ext cx="5854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Time difference: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Time and cost wise, the bulk of the time is taken by the setup of each machine (billable by the hour)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07485E-F179-A399-F3ED-AA4DBC291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7923"/>
              </p:ext>
            </p:extLst>
          </p:nvPr>
        </p:nvGraphicFramePr>
        <p:xfrm>
          <a:off x="523815" y="3260238"/>
          <a:ext cx="6052139" cy="20218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16735">
                  <a:extLst>
                    <a:ext uri="{9D8B030D-6E8A-4147-A177-3AD203B41FA5}">
                      <a16:colId xmlns:a16="http://schemas.microsoft.com/office/drawing/2014/main" val="4227902251"/>
                    </a:ext>
                  </a:extLst>
                </a:gridCol>
                <a:gridCol w="1934845">
                  <a:extLst>
                    <a:ext uri="{9D8B030D-6E8A-4147-A177-3AD203B41FA5}">
                      <a16:colId xmlns:a16="http://schemas.microsoft.com/office/drawing/2014/main" val="1115838729"/>
                    </a:ext>
                  </a:extLst>
                </a:gridCol>
                <a:gridCol w="2300559">
                  <a:extLst>
                    <a:ext uri="{9D8B030D-6E8A-4147-A177-3AD203B41FA5}">
                      <a16:colId xmlns:a16="http://schemas.microsoft.com/office/drawing/2014/main" val="3204235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Metric: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Fully used wafer </a:t>
                      </a:r>
                    </a:p>
                    <a:p>
                      <a:pPr algn="ctr"/>
                      <a:r>
                        <a:rPr lang="en-GB" dirty="0"/>
                        <a:t>(~1000SNSPDs)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Only 16 SNSPDs 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9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Time difference: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45 h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33 h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572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Cost difference: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3780 CHF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3000 CHF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771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Wafer: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 wafer per production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 wafer for several productions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1554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4F7B3F-BB5C-7F4B-CDFC-7CDE1144B7E1}"/>
              </a:ext>
            </a:extLst>
          </p:cNvPr>
          <p:cNvSpPr txBox="1"/>
          <p:nvPr/>
        </p:nvSpPr>
        <p:spPr>
          <a:xfrm>
            <a:off x="7205664" y="2413337"/>
            <a:ext cx="54006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Main changes: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SPTS rapier photolithography: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4 extra hours → 200 CHF required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RAITH e-beam lithography: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4 extra hours → 200 CHF required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Heidelberg photolithography: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4 extra hours → 130 CHF required</a:t>
            </a:r>
          </a:p>
        </p:txBody>
      </p:sp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id="{0C5BEF39-DBA1-78B2-9C6C-7EACF80A3132}"/>
              </a:ext>
            </a:extLst>
          </p:cNvPr>
          <p:cNvCxnSpPr/>
          <p:nvPr/>
        </p:nvCxnSpPr>
        <p:spPr>
          <a:xfrm flipH="1">
            <a:off x="2" y="6523813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AA077359-DD17-87B1-88B6-625AE52EEBD0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8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6EEF892E-61DE-7019-94A3-5BDB70FFDFE8}"/>
              </a:ext>
            </a:extLst>
          </p:cNvPr>
          <p:cNvSpPr txBox="1">
            <a:spLocks/>
          </p:cNvSpPr>
          <p:nvPr/>
        </p:nvSpPr>
        <p:spPr bwMode="auto">
          <a:xfrm>
            <a:off x="4106389" y="6529320"/>
            <a:ext cx="3869797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16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16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1AB366F-54F3-7325-1410-DDEE9758EFCB}"/>
              </a:ext>
            </a:extLst>
          </p:cNvPr>
          <p:cNvSpPr txBox="1">
            <a:spLocks/>
          </p:cNvSpPr>
          <p:nvPr/>
        </p:nvSpPr>
        <p:spPr bwMode="auto">
          <a:xfrm>
            <a:off x="-180905" y="6583470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03/02/2026</a:t>
            </a:r>
          </a:p>
        </p:txBody>
      </p:sp>
    </p:spTree>
    <p:extLst>
      <p:ext uri="{BB962C8B-B14F-4D97-AF65-F5344CB8AC3E}">
        <p14:creationId xmlns:p14="http://schemas.microsoft.com/office/powerpoint/2010/main" val="377567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820</Words>
  <Application>Microsoft Office PowerPoint</Application>
  <PresentationFormat>Widescreen</PresentationFormat>
  <Paragraphs>242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Cambria Math</vt:lpstr>
      <vt:lpstr>Rockwell Extra Bold</vt:lpstr>
      <vt:lpstr>Wingdings</vt:lpstr>
      <vt:lpstr>Office Theme</vt:lpstr>
      <vt:lpstr>The new wafer design</vt:lpstr>
      <vt:lpstr>Improved wafer layout:</vt:lpstr>
      <vt:lpstr>Masks:</vt:lpstr>
      <vt:lpstr>SNSPD characteristics:</vt:lpstr>
      <vt:lpstr>Die geometry:</vt:lpstr>
      <vt:lpstr>Test structures (1):</vt:lpstr>
      <vt:lpstr>PowerPoint Presentation</vt:lpstr>
      <vt:lpstr>PowerPoint Presentation</vt:lpstr>
      <vt:lpstr>Time/Cost analysis:</vt:lpstr>
      <vt:lpstr>Conventional SNSPD fabrication: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Alexandre Hennessy</dc:creator>
  <cp:lastModifiedBy>Alexandre Hennessy</cp:lastModifiedBy>
  <cp:revision>1</cp:revision>
  <cp:lastPrinted>2026-02-09T08:19:21Z</cp:lastPrinted>
  <dcterms:created xsi:type="dcterms:W3CDTF">2026-02-02T10:49:09Z</dcterms:created>
  <dcterms:modified xsi:type="dcterms:W3CDTF">2026-02-09T09:11:24Z</dcterms:modified>
</cp:coreProperties>
</file>